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99" r:id="rId2"/>
    <p:sldId id="297" r:id="rId3"/>
    <p:sldId id="300" r:id="rId4"/>
    <p:sldId id="301" r:id="rId5"/>
    <p:sldId id="302" r:id="rId6"/>
    <p:sldId id="305" r:id="rId7"/>
    <p:sldId id="304" r:id="rId8"/>
    <p:sldId id="312" r:id="rId9"/>
    <p:sldId id="313" r:id="rId10"/>
    <p:sldId id="303" r:id="rId11"/>
    <p:sldId id="314" r:id="rId12"/>
    <p:sldId id="284" r:id="rId13"/>
    <p:sldId id="287" r:id="rId14"/>
    <p:sldId id="267" r:id="rId15"/>
    <p:sldId id="263" r:id="rId16"/>
    <p:sldId id="279" r:id="rId17"/>
    <p:sldId id="262" r:id="rId18"/>
    <p:sldId id="277" r:id="rId19"/>
    <p:sldId id="268" r:id="rId20"/>
    <p:sldId id="276" r:id="rId21"/>
    <p:sldId id="264" r:id="rId22"/>
    <p:sldId id="280" r:id="rId23"/>
    <p:sldId id="260" r:id="rId24"/>
    <p:sldId id="281" r:id="rId25"/>
    <p:sldId id="272" r:id="rId26"/>
    <p:sldId id="282" r:id="rId27"/>
    <p:sldId id="269" r:id="rId28"/>
    <p:sldId id="273" r:id="rId29"/>
    <p:sldId id="271" r:id="rId30"/>
    <p:sldId id="290" r:id="rId31"/>
    <p:sldId id="270" r:id="rId32"/>
    <p:sldId id="292" r:id="rId33"/>
    <p:sldId id="295" r:id="rId34"/>
    <p:sldId id="298" r:id="rId35"/>
    <p:sldId id="294" r:id="rId36"/>
    <p:sldId id="285" r:id="rId37"/>
    <p:sldId id="283" r:id="rId38"/>
    <p:sldId id="306" r:id="rId39"/>
    <p:sldId id="296" r:id="rId40"/>
    <p:sldId id="315" r:id="rId41"/>
    <p:sldId id="316" r:id="rId42"/>
    <p:sldId id="317" r:id="rId43"/>
    <p:sldId id="318" r:id="rId44"/>
    <p:sldId id="319" r:id="rId45"/>
    <p:sldId id="309" r:id="rId46"/>
    <p:sldId id="320" r:id="rId47"/>
    <p:sldId id="328" r:id="rId48"/>
    <p:sldId id="321" r:id="rId49"/>
    <p:sldId id="322" r:id="rId50"/>
    <p:sldId id="323" r:id="rId51"/>
    <p:sldId id="324" r:id="rId52"/>
    <p:sldId id="329" r:id="rId53"/>
    <p:sldId id="325" r:id="rId54"/>
    <p:sldId id="307" r:id="rId55"/>
    <p:sldId id="327" r:id="rId56"/>
    <p:sldId id="311" r:id="rId5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00000"/>
    <a:srgbClr val="990000"/>
    <a:srgbClr val="A50021"/>
    <a:srgbClr val="767171"/>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80" d="100"/>
          <a:sy n="80" d="100"/>
        </p:scale>
        <p:origin x="120" y="702"/>
      </p:cViewPr>
      <p:guideLst/>
    </p:cSldViewPr>
  </p:slideViewPr>
  <p:notesTextViewPr>
    <p:cViewPr>
      <p:scale>
        <a:sx n="1" d="1"/>
        <a:sy n="1" d="1"/>
      </p:scale>
      <p:origin x="0" y="0"/>
    </p:cViewPr>
  </p:notesTextViewPr>
  <p:sorterViewPr>
    <p:cViewPr>
      <p:scale>
        <a:sx n="100" d="100"/>
        <a:sy n="100" d="100"/>
      </p:scale>
      <p:origin x="0" y="-751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1E99336-DB19-4D37-B0B6-37CA31A5AE46}" type="datetimeFigureOut">
              <a:rPr lang="en-US" smtClean="0"/>
              <a:t>7/24/2020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BE020BF-41D4-464A-8DEC-D06326DEA501}" type="slidenum">
              <a:rPr lang="en-US" smtClean="0"/>
              <a:t>‹#›</a:t>
            </a:fld>
            <a:endParaRPr lang="en-US"/>
          </a:p>
        </p:txBody>
      </p:sp>
    </p:spTree>
    <p:extLst>
      <p:ext uri="{BB962C8B-B14F-4D97-AF65-F5344CB8AC3E}">
        <p14:creationId xmlns:p14="http://schemas.microsoft.com/office/powerpoint/2010/main" val="14551660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1E99336-DB19-4D37-B0B6-37CA31A5AE46}" type="datetimeFigureOut">
              <a:rPr lang="en-US" smtClean="0"/>
              <a:t>7/24/2020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BE020BF-41D4-464A-8DEC-D06326DEA501}" type="slidenum">
              <a:rPr lang="en-US" smtClean="0"/>
              <a:t>‹#›</a:t>
            </a:fld>
            <a:endParaRPr lang="en-US"/>
          </a:p>
        </p:txBody>
      </p:sp>
    </p:spTree>
    <p:extLst>
      <p:ext uri="{BB962C8B-B14F-4D97-AF65-F5344CB8AC3E}">
        <p14:creationId xmlns:p14="http://schemas.microsoft.com/office/powerpoint/2010/main" val="7895300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1E99336-DB19-4D37-B0B6-37CA31A5AE46}" type="datetimeFigureOut">
              <a:rPr lang="en-US" smtClean="0"/>
              <a:t>7/24/2020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BE020BF-41D4-464A-8DEC-D06326DEA501}" type="slidenum">
              <a:rPr lang="en-US" smtClean="0"/>
              <a:t>‹#›</a:t>
            </a:fld>
            <a:endParaRPr lang="en-US"/>
          </a:p>
        </p:txBody>
      </p:sp>
    </p:spTree>
    <p:extLst>
      <p:ext uri="{BB962C8B-B14F-4D97-AF65-F5344CB8AC3E}">
        <p14:creationId xmlns:p14="http://schemas.microsoft.com/office/powerpoint/2010/main" val="26359499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1E99336-DB19-4D37-B0B6-37CA31A5AE46}" type="datetimeFigureOut">
              <a:rPr lang="en-US" smtClean="0"/>
              <a:t>7/24/2020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BE020BF-41D4-464A-8DEC-D06326DEA501}" type="slidenum">
              <a:rPr lang="en-US" smtClean="0"/>
              <a:t>‹#›</a:t>
            </a:fld>
            <a:endParaRPr lang="en-US"/>
          </a:p>
        </p:txBody>
      </p:sp>
    </p:spTree>
    <p:extLst>
      <p:ext uri="{BB962C8B-B14F-4D97-AF65-F5344CB8AC3E}">
        <p14:creationId xmlns:p14="http://schemas.microsoft.com/office/powerpoint/2010/main" val="36500119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F1E99336-DB19-4D37-B0B6-37CA31A5AE46}" type="datetimeFigureOut">
              <a:rPr lang="en-US" smtClean="0"/>
              <a:t>7/24/2020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BE020BF-41D4-464A-8DEC-D06326DEA501}" type="slidenum">
              <a:rPr lang="en-US" smtClean="0"/>
              <a:t>‹#›</a:t>
            </a:fld>
            <a:endParaRPr lang="en-US"/>
          </a:p>
        </p:txBody>
      </p:sp>
    </p:spTree>
    <p:extLst>
      <p:ext uri="{BB962C8B-B14F-4D97-AF65-F5344CB8AC3E}">
        <p14:creationId xmlns:p14="http://schemas.microsoft.com/office/powerpoint/2010/main" val="31567291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1E99336-DB19-4D37-B0B6-37CA31A5AE46}" type="datetimeFigureOut">
              <a:rPr lang="en-US" smtClean="0"/>
              <a:t>7/24/2020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BE020BF-41D4-464A-8DEC-D06326DEA501}" type="slidenum">
              <a:rPr lang="en-US" smtClean="0"/>
              <a:t>‹#›</a:t>
            </a:fld>
            <a:endParaRPr lang="en-US"/>
          </a:p>
        </p:txBody>
      </p:sp>
    </p:spTree>
    <p:extLst>
      <p:ext uri="{BB962C8B-B14F-4D97-AF65-F5344CB8AC3E}">
        <p14:creationId xmlns:p14="http://schemas.microsoft.com/office/powerpoint/2010/main" val="33267692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1E99336-DB19-4D37-B0B6-37CA31A5AE46}" type="datetimeFigureOut">
              <a:rPr lang="en-US" smtClean="0"/>
              <a:t>7/24/2020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BE020BF-41D4-464A-8DEC-D06326DEA501}" type="slidenum">
              <a:rPr lang="en-US" smtClean="0"/>
              <a:t>‹#›</a:t>
            </a:fld>
            <a:endParaRPr lang="en-US"/>
          </a:p>
        </p:txBody>
      </p:sp>
    </p:spTree>
    <p:extLst>
      <p:ext uri="{BB962C8B-B14F-4D97-AF65-F5344CB8AC3E}">
        <p14:creationId xmlns:p14="http://schemas.microsoft.com/office/powerpoint/2010/main" val="6345588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1E99336-DB19-4D37-B0B6-37CA31A5AE46}" type="datetimeFigureOut">
              <a:rPr lang="en-US" smtClean="0"/>
              <a:t>7/24/2020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BE020BF-41D4-464A-8DEC-D06326DEA501}" type="slidenum">
              <a:rPr lang="en-US" smtClean="0"/>
              <a:t>‹#›</a:t>
            </a:fld>
            <a:endParaRPr lang="en-US"/>
          </a:p>
        </p:txBody>
      </p:sp>
    </p:spTree>
    <p:extLst>
      <p:ext uri="{BB962C8B-B14F-4D97-AF65-F5344CB8AC3E}">
        <p14:creationId xmlns:p14="http://schemas.microsoft.com/office/powerpoint/2010/main" val="30167915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1E99336-DB19-4D37-B0B6-37CA31A5AE46}" type="datetimeFigureOut">
              <a:rPr lang="en-US" smtClean="0"/>
              <a:t>7/24/2020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BE020BF-41D4-464A-8DEC-D06326DEA501}" type="slidenum">
              <a:rPr lang="en-US" smtClean="0"/>
              <a:t>‹#›</a:t>
            </a:fld>
            <a:endParaRPr lang="en-US"/>
          </a:p>
        </p:txBody>
      </p:sp>
    </p:spTree>
    <p:extLst>
      <p:ext uri="{BB962C8B-B14F-4D97-AF65-F5344CB8AC3E}">
        <p14:creationId xmlns:p14="http://schemas.microsoft.com/office/powerpoint/2010/main" val="30317460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F1E99336-DB19-4D37-B0B6-37CA31A5AE46}" type="datetimeFigureOut">
              <a:rPr lang="en-US" smtClean="0"/>
              <a:t>7/24/2020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BE020BF-41D4-464A-8DEC-D06326DEA501}" type="slidenum">
              <a:rPr lang="en-US" smtClean="0"/>
              <a:t>‹#›</a:t>
            </a:fld>
            <a:endParaRPr lang="en-US"/>
          </a:p>
        </p:txBody>
      </p:sp>
    </p:spTree>
    <p:extLst>
      <p:ext uri="{BB962C8B-B14F-4D97-AF65-F5344CB8AC3E}">
        <p14:creationId xmlns:p14="http://schemas.microsoft.com/office/powerpoint/2010/main" val="26588435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F1E99336-DB19-4D37-B0B6-37CA31A5AE46}" type="datetimeFigureOut">
              <a:rPr lang="en-US" smtClean="0"/>
              <a:t>7/24/2020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BE020BF-41D4-464A-8DEC-D06326DEA501}" type="slidenum">
              <a:rPr lang="en-US" smtClean="0"/>
              <a:t>‹#›</a:t>
            </a:fld>
            <a:endParaRPr lang="en-US"/>
          </a:p>
        </p:txBody>
      </p:sp>
    </p:spTree>
    <p:extLst>
      <p:ext uri="{BB962C8B-B14F-4D97-AF65-F5344CB8AC3E}">
        <p14:creationId xmlns:p14="http://schemas.microsoft.com/office/powerpoint/2010/main" val="14689085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1E99336-DB19-4D37-B0B6-37CA31A5AE46}" type="datetimeFigureOut">
              <a:rPr lang="en-US" smtClean="0"/>
              <a:t>7/24/2020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E020BF-41D4-464A-8DEC-D06326DEA501}" type="slidenum">
              <a:rPr lang="en-US" smtClean="0"/>
              <a:t>‹#›</a:t>
            </a:fld>
            <a:endParaRPr lang="en-US"/>
          </a:p>
        </p:txBody>
      </p:sp>
    </p:spTree>
    <p:extLst>
      <p:ext uri="{BB962C8B-B14F-4D97-AF65-F5344CB8AC3E}">
        <p14:creationId xmlns:p14="http://schemas.microsoft.com/office/powerpoint/2010/main" val="35628126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png"/><Relationship Id="rId1" Type="http://schemas.openxmlformats.org/officeDocument/2006/relationships/slideLayout" Target="../slideLayouts/slideLayout6.xml"/><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6.xml"/><Relationship Id="rId5" Type="http://schemas.openxmlformats.org/officeDocument/2006/relationships/image" Target="../media/image6.png"/><Relationship Id="rId4" Type="http://schemas.openxmlformats.org/officeDocument/2006/relationships/image" Target="../media/image2.jpg"/></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2.jp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8.png"/><Relationship Id="rId1" Type="http://schemas.openxmlformats.org/officeDocument/2006/relationships/slideLayout" Target="../slideLayouts/slideLayout6.xml"/><Relationship Id="rId4" Type="http://schemas.openxmlformats.org/officeDocument/2006/relationships/image" Target="../media/image19.png"/></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6.xml"/><Relationship Id="rId4" Type="http://schemas.openxmlformats.org/officeDocument/2006/relationships/image" Target="../media/image2.jpg"/></Relationships>
</file>

<file path=ppt/slides/_rels/slide2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6.xml"/><Relationship Id="rId5" Type="http://schemas.openxmlformats.org/officeDocument/2006/relationships/image" Target="../media/image25.png"/><Relationship Id="rId4" Type="http://schemas.openxmlformats.org/officeDocument/2006/relationships/image" Target="../media/image2.jpg"/></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6.xml"/><Relationship Id="rId5" Type="http://schemas.openxmlformats.org/officeDocument/2006/relationships/image" Target="../media/image2.jpg"/><Relationship Id="rId4" Type="http://schemas.openxmlformats.org/officeDocument/2006/relationships/image" Target="../media/image28.png"/></Relationships>
</file>

<file path=ppt/slides/_rels/slide3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29.png"/><Relationship Id="rId1" Type="http://schemas.openxmlformats.org/officeDocument/2006/relationships/slideLayout" Target="../slideLayouts/slideLayout6.xml"/><Relationship Id="rId5" Type="http://schemas.openxmlformats.org/officeDocument/2006/relationships/image" Target="../media/image31.png"/><Relationship Id="rId4" Type="http://schemas.openxmlformats.org/officeDocument/2006/relationships/image" Target="../media/image30.png"/></Relationships>
</file>

<file path=ppt/slides/_rels/slide3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29.png"/><Relationship Id="rId1" Type="http://schemas.openxmlformats.org/officeDocument/2006/relationships/slideLayout" Target="../slideLayouts/slideLayout6.xml"/><Relationship Id="rId4" Type="http://schemas.openxmlformats.org/officeDocument/2006/relationships/image" Target="../media/image32.png"/></Relationships>
</file>

<file path=ppt/slides/_rels/slide3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2.jpg"/><Relationship Id="rId7" Type="http://schemas.openxmlformats.org/officeDocument/2006/relationships/image" Target="../media/image38.jpeg"/><Relationship Id="rId2" Type="http://schemas.openxmlformats.org/officeDocument/2006/relationships/image" Target="../media/image34.png"/><Relationship Id="rId1" Type="http://schemas.openxmlformats.org/officeDocument/2006/relationships/slideLayout" Target="../slideLayouts/slideLayout6.xml"/><Relationship Id="rId6" Type="http://schemas.openxmlformats.org/officeDocument/2006/relationships/image" Target="../media/image37.jpeg"/><Relationship Id="rId11" Type="http://schemas.openxmlformats.org/officeDocument/2006/relationships/image" Target="../media/image42.jpeg"/><Relationship Id="rId5" Type="http://schemas.openxmlformats.org/officeDocument/2006/relationships/image" Target="../media/image36.jpeg"/><Relationship Id="rId10" Type="http://schemas.openxmlformats.org/officeDocument/2006/relationships/image" Target="../media/image41.jpeg"/><Relationship Id="rId4" Type="http://schemas.openxmlformats.org/officeDocument/2006/relationships/image" Target="../media/image35.png"/><Relationship Id="rId9" Type="http://schemas.openxmlformats.org/officeDocument/2006/relationships/image" Target="../media/image40.png"/></Relationships>
</file>

<file path=ppt/slides/_rels/slide37.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2.jpg"/><Relationship Id="rId7" Type="http://schemas.openxmlformats.org/officeDocument/2006/relationships/image" Target="../media/image46.jpeg"/><Relationship Id="rId2" Type="http://schemas.openxmlformats.org/officeDocument/2006/relationships/image" Target="../media/image34.png"/><Relationship Id="rId1" Type="http://schemas.openxmlformats.org/officeDocument/2006/relationships/slideLayout" Target="../slideLayouts/slideLayout6.xml"/><Relationship Id="rId6" Type="http://schemas.openxmlformats.org/officeDocument/2006/relationships/image" Target="../media/image45.jpeg"/><Relationship Id="rId5" Type="http://schemas.openxmlformats.org/officeDocument/2006/relationships/image" Target="../media/image44.jpeg"/><Relationship Id="rId10" Type="http://schemas.openxmlformats.org/officeDocument/2006/relationships/image" Target="../media/image49.jpeg"/><Relationship Id="rId4" Type="http://schemas.openxmlformats.org/officeDocument/2006/relationships/image" Target="../media/image43.jpeg"/><Relationship Id="rId9" Type="http://schemas.openxmlformats.org/officeDocument/2006/relationships/image" Target="../media/image48.jpeg"/></Relationships>
</file>

<file path=ppt/slides/_rels/slide3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 y="-19050"/>
            <a:ext cx="12192001" cy="6877050"/>
          </a:xfrm>
          <a:prstGeom prst="rect">
            <a:avLst/>
          </a:prstGeom>
        </p:spPr>
      </p:pic>
      <p:sp>
        <p:nvSpPr>
          <p:cNvPr id="6" name="TextBox 5"/>
          <p:cNvSpPr txBox="1"/>
          <p:nvPr/>
        </p:nvSpPr>
        <p:spPr>
          <a:xfrm flipH="1">
            <a:off x="6095995" y="514351"/>
            <a:ext cx="5495925" cy="5000624"/>
          </a:xfrm>
          <a:prstGeom prst="rect">
            <a:avLst/>
          </a:prstGeom>
          <a:solidFill>
            <a:srgbClr val="800000">
              <a:alpha val="72941"/>
            </a:srgbClr>
          </a:solidFill>
        </p:spPr>
        <p:txBody>
          <a:bodyPr wrap="square" rtlCol="0">
            <a:noAutofit/>
          </a:bodyPr>
          <a:lstStyle/>
          <a:p>
            <a:endParaRPr lang="en-US" sz="2000" dirty="0" smtClean="0">
              <a:solidFill>
                <a:schemeClr val="bg1"/>
              </a:solidFill>
            </a:endParaRPr>
          </a:p>
          <a:p>
            <a:pPr algn="ctr"/>
            <a:r>
              <a:rPr lang="en-US" sz="2000" u="sng" dirty="0" smtClean="0">
                <a:solidFill>
                  <a:schemeClr val="accent4"/>
                </a:solidFill>
              </a:rPr>
              <a:t>Thank you for joining us, the meeting of the Commission will begin momentarily</a:t>
            </a:r>
          </a:p>
          <a:p>
            <a:pPr algn="ctr"/>
            <a:endParaRPr lang="en-US" sz="2000" u="sng" dirty="0">
              <a:solidFill>
                <a:schemeClr val="bg1"/>
              </a:solidFill>
            </a:endParaRPr>
          </a:p>
          <a:p>
            <a:pPr algn="ctr"/>
            <a:r>
              <a:rPr lang="en-US" sz="1400" dirty="0">
                <a:solidFill>
                  <a:schemeClr val="bg1"/>
                </a:solidFill>
              </a:rPr>
              <a:t>We are concerned about your health, and we are committed to do all we can to reduce the risk and spread of novel coronavirus. Governor Ralph Northam declared a state of emergency in Virginia on Thursday, March 12 in response to COVID-19. In light of this action, </a:t>
            </a:r>
            <a:r>
              <a:rPr lang="en-US" sz="1400" dirty="0" smtClean="0">
                <a:solidFill>
                  <a:schemeClr val="bg1"/>
                </a:solidFill>
              </a:rPr>
              <a:t>the meeting of the Commission is being conducted using </a:t>
            </a:r>
            <a:r>
              <a:rPr lang="en-US" sz="1400" dirty="0">
                <a:solidFill>
                  <a:schemeClr val="bg1"/>
                </a:solidFill>
              </a:rPr>
              <a:t>electronic communications in accord with Item 4-0.01.g. of Chapter 1283 (2020 Acts of Assembly), as the COVID-19 emergency makes it impracticable or unsafe to </a:t>
            </a:r>
            <a:r>
              <a:rPr lang="en-US" sz="1400" dirty="0" smtClean="0">
                <a:solidFill>
                  <a:schemeClr val="bg1"/>
                </a:solidFill>
              </a:rPr>
              <a:t>assemble</a:t>
            </a:r>
          </a:p>
          <a:p>
            <a:pPr algn="ctr"/>
            <a:r>
              <a:rPr lang="en-US" sz="1400" dirty="0" smtClean="0">
                <a:solidFill>
                  <a:schemeClr val="bg1"/>
                </a:solidFill>
              </a:rPr>
              <a:t> </a:t>
            </a:r>
            <a:r>
              <a:rPr lang="en-US" sz="1400" dirty="0">
                <a:solidFill>
                  <a:schemeClr val="bg1"/>
                </a:solidFill>
              </a:rPr>
              <a:t>in a single location. </a:t>
            </a:r>
            <a:br>
              <a:rPr lang="en-US" sz="1400" dirty="0">
                <a:solidFill>
                  <a:schemeClr val="bg1"/>
                </a:solidFill>
              </a:rPr>
            </a:br>
            <a:r>
              <a:rPr lang="en-US" sz="1400" dirty="0">
                <a:solidFill>
                  <a:schemeClr val="bg1"/>
                </a:solidFill>
              </a:rPr>
              <a:t/>
            </a:r>
            <a:br>
              <a:rPr lang="en-US" sz="1400" dirty="0">
                <a:solidFill>
                  <a:schemeClr val="bg1"/>
                </a:solidFill>
              </a:rPr>
            </a:br>
            <a:r>
              <a:rPr lang="en-US" sz="1400" dirty="0">
                <a:solidFill>
                  <a:schemeClr val="bg1"/>
                </a:solidFill>
              </a:rPr>
              <a:t>The purpose of the meeting is to discuss or transact the business statutorily required or necessary to continue operation of the </a:t>
            </a:r>
            <a:r>
              <a:rPr lang="en-US" sz="1400" dirty="0" smtClean="0">
                <a:solidFill>
                  <a:schemeClr val="bg1"/>
                </a:solidFill>
              </a:rPr>
              <a:t>Commission and </a:t>
            </a:r>
            <a:r>
              <a:rPr lang="en-US" sz="1400" dirty="0">
                <a:solidFill>
                  <a:schemeClr val="bg1"/>
                </a:solidFill>
              </a:rPr>
              <a:t>the discharge of </a:t>
            </a:r>
            <a:r>
              <a:rPr lang="en-US" sz="1400" dirty="0" smtClean="0">
                <a:solidFill>
                  <a:schemeClr val="bg1"/>
                </a:solidFill>
              </a:rPr>
              <a:t>its </a:t>
            </a:r>
            <a:r>
              <a:rPr lang="en-US" sz="1400" dirty="0">
                <a:solidFill>
                  <a:schemeClr val="bg1"/>
                </a:solidFill>
              </a:rPr>
              <a:t>lawful purposes, duties</a:t>
            </a:r>
            <a:r>
              <a:rPr lang="en-US" sz="1400" dirty="0" smtClean="0">
                <a:solidFill>
                  <a:schemeClr val="bg1"/>
                </a:solidFill>
              </a:rPr>
              <a:t>,</a:t>
            </a:r>
          </a:p>
          <a:p>
            <a:pPr algn="ctr"/>
            <a:r>
              <a:rPr lang="en-US" sz="1400" dirty="0" smtClean="0">
                <a:solidFill>
                  <a:schemeClr val="bg1"/>
                </a:solidFill>
              </a:rPr>
              <a:t> </a:t>
            </a:r>
            <a:r>
              <a:rPr lang="en-US" sz="1400" dirty="0">
                <a:solidFill>
                  <a:schemeClr val="bg1"/>
                </a:solidFill>
              </a:rPr>
              <a:t>and responsibilities.</a:t>
            </a:r>
            <a:br>
              <a:rPr lang="en-US" sz="1400" dirty="0">
                <a:solidFill>
                  <a:schemeClr val="bg1"/>
                </a:solidFill>
              </a:rPr>
            </a:br>
            <a:r>
              <a:rPr lang="en-US" sz="1400" dirty="0">
                <a:solidFill>
                  <a:schemeClr val="bg1"/>
                </a:solidFill>
              </a:rPr>
              <a:t/>
            </a:r>
            <a:br>
              <a:rPr lang="en-US" sz="1400" dirty="0">
                <a:solidFill>
                  <a:schemeClr val="bg1"/>
                </a:solidFill>
              </a:rPr>
            </a:br>
            <a:r>
              <a:rPr lang="en-US" sz="1400" dirty="0">
                <a:solidFill>
                  <a:schemeClr val="bg1"/>
                </a:solidFill>
              </a:rPr>
              <a:t>All </a:t>
            </a:r>
            <a:r>
              <a:rPr lang="en-US" sz="1400" dirty="0" smtClean="0">
                <a:solidFill>
                  <a:schemeClr val="bg1"/>
                </a:solidFill>
              </a:rPr>
              <a:t>Commission members </a:t>
            </a:r>
            <a:r>
              <a:rPr lang="en-US" sz="1400" dirty="0">
                <a:solidFill>
                  <a:schemeClr val="bg1"/>
                </a:solidFill>
              </a:rPr>
              <a:t>and staff will be participating remotely. </a:t>
            </a:r>
            <a:br>
              <a:rPr lang="en-US" sz="1400" dirty="0">
                <a:solidFill>
                  <a:schemeClr val="bg1"/>
                </a:solidFill>
              </a:rPr>
            </a:br>
            <a:r>
              <a:rPr lang="en-US" sz="1400" dirty="0">
                <a:solidFill>
                  <a:schemeClr val="bg1"/>
                </a:solidFill>
              </a:rPr>
              <a:t>In the event there is a disruption in the broadcast of the meeting, </a:t>
            </a:r>
            <a:endParaRPr lang="en-US" sz="1400" dirty="0" smtClean="0">
              <a:solidFill>
                <a:schemeClr val="bg1"/>
              </a:solidFill>
            </a:endParaRPr>
          </a:p>
          <a:p>
            <a:pPr algn="ctr"/>
            <a:r>
              <a:rPr lang="en-US" sz="1400" dirty="0" smtClean="0">
                <a:solidFill>
                  <a:schemeClr val="bg1"/>
                </a:solidFill>
              </a:rPr>
              <a:t>please </a:t>
            </a:r>
            <a:r>
              <a:rPr lang="en-US" sz="1400" dirty="0">
                <a:solidFill>
                  <a:schemeClr val="bg1"/>
                </a:solidFill>
              </a:rPr>
              <a:t>call (804) 482-6446.</a:t>
            </a:r>
            <a:endParaRPr lang="en-US" sz="1400" dirty="0"/>
          </a:p>
        </p:txBody>
      </p:sp>
      <p:grpSp>
        <p:nvGrpSpPr>
          <p:cNvPr id="5" name="Group 4"/>
          <p:cNvGrpSpPr/>
          <p:nvPr/>
        </p:nvGrpSpPr>
        <p:grpSpPr>
          <a:xfrm>
            <a:off x="0" y="5852160"/>
            <a:ext cx="12192001" cy="1005840"/>
            <a:chOff x="-90616" y="5852160"/>
            <a:chExt cx="12192001" cy="1005840"/>
          </a:xfrm>
        </p:grpSpPr>
        <p:grpSp>
          <p:nvGrpSpPr>
            <p:cNvPr id="7" name="Group 6"/>
            <p:cNvGrpSpPr/>
            <p:nvPr/>
          </p:nvGrpSpPr>
          <p:grpSpPr>
            <a:xfrm>
              <a:off x="-90616" y="5852160"/>
              <a:ext cx="12192001" cy="1005840"/>
              <a:chOff x="0" y="5852160"/>
              <a:chExt cx="12192001" cy="1005840"/>
            </a:xfrm>
          </p:grpSpPr>
          <p:sp>
            <p:nvSpPr>
              <p:cNvPr id="9" name="Rectangle 8"/>
              <p:cNvSpPr/>
              <p:nvPr/>
            </p:nvSpPr>
            <p:spPr>
              <a:xfrm>
                <a:off x="1" y="5852160"/>
                <a:ext cx="12192000" cy="1005840"/>
              </a:xfrm>
              <a:prstGeom prst="rect">
                <a:avLst/>
              </a:prstGeom>
              <a:solidFill>
                <a:srgbClr val="061F5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5852160"/>
                <a:ext cx="10058400" cy="1005840"/>
              </a:xfrm>
              <a:prstGeom prst="rect">
                <a:avLst/>
              </a:prstGeom>
            </p:spPr>
          </p:pic>
        </p:grpSp>
        <p:sp>
          <p:nvSpPr>
            <p:cNvPr id="8" name="TextBox 7"/>
            <p:cNvSpPr txBox="1"/>
            <p:nvPr/>
          </p:nvSpPr>
          <p:spPr>
            <a:xfrm>
              <a:off x="8222111" y="5893415"/>
              <a:ext cx="3798916" cy="369332"/>
            </a:xfrm>
            <a:prstGeom prst="rect">
              <a:avLst/>
            </a:prstGeom>
            <a:noFill/>
          </p:spPr>
          <p:txBody>
            <a:bodyPr wrap="square" rtlCol="0">
              <a:spAutoFit/>
            </a:bodyPr>
            <a:lstStyle/>
            <a:p>
              <a:pPr algn="ctr"/>
              <a:endParaRPr lang="en-US" dirty="0">
                <a:solidFill>
                  <a:schemeClr val="bg1"/>
                </a:solidFill>
              </a:endParaRPr>
            </a:p>
          </p:txBody>
        </p:sp>
      </p:grpSp>
      <p:sp>
        <p:nvSpPr>
          <p:cNvPr id="11" name="Title 1"/>
          <p:cNvSpPr>
            <a:spLocks noGrp="1"/>
          </p:cNvSpPr>
          <p:nvPr>
            <p:ph type="title"/>
          </p:nvPr>
        </p:nvSpPr>
        <p:spPr>
          <a:xfrm rot="10800000" flipV="1">
            <a:off x="609596" y="514351"/>
            <a:ext cx="5283073" cy="5337810"/>
          </a:xfrm>
        </p:spPr>
        <p:txBody>
          <a:bodyPr anchor="t">
            <a:noAutofit/>
          </a:bodyPr>
          <a:lstStyle/>
          <a:p>
            <a:r>
              <a:rPr lang="en-US" dirty="0" smtClean="0">
                <a:solidFill>
                  <a:schemeClr val="bg1"/>
                </a:solidFill>
                <a:latin typeface="+mn-lt"/>
              </a:rPr>
              <a:t/>
            </a:r>
            <a:br>
              <a:rPr lang="en-US" dirty="0" smtClean="0">
                <a:solidFill>
                  <a:schemeClr val="bg1"/>
                </a:solidFill>
                <a:latin typeface="+mn-lt"/>
              </a:rPr>
            </a:br>
            <a:r>
              <a:rPr lang="en-US" dirty="0" smtClean="0">
                <a:solidFill>
                  <a:schemeClr val="bg1"/>
                </a:solidFill>
                <a:latin typeface="+mn-lt"/>
              </a:rPr>
              <a:t>MEETING of the COMMISSION for HISTORICAL </a:t>
            </a:r>
            <a:r>
              <a:rPr lang="en-US" dirty="0">
                <a:solidFill>
                  <a:schemeClr val="bg1"/>
                </a:solidFill>
                <a:latin typeface="+mn-lt"/>
              </a:rPr>
              <a:t>STATUES </a:t>
            </a:r>
            <a:r>
              <a:rPr lang="en-US" dirty="0" smtClean="0">
                <a:solidFill>
                  <a:schemeClr val="bg1"/>
                </a:solidFill>
                <a:latin typeface="+mn-lt"/>
              </a:rPr>
              <a:t/>
            </a:r>
            <a:br>
              <a:rPr lang="en-US" dirty="0" smtClean="0">
                <a:solidFill>
                  <a:schemeClr val="bg1"/>
                </a:solidFill>
                <a:latin typeface="+mn-lt"/>
              </a:rPr>
            </a:br>
            <a:r>
              <a:rPr lang="en-US" dirty="0" smtClean="0">
                <a:solidFill>
                  <a:schemeClr val="bg1"/>
                </a:solidFill>
                <a:latin typeface="+mn-lt"/>
              </a:rPr>
              <a:t>in the </a:t>
            </a:r>
            <a:r>
              <a:rPr lang="en-US" dirty="0">
                <a:solidFill>
                  <a:schemeClr val="bg1"/>
                </a:solidFill>
                <a:latin typeface="+mn-lt"/>
              </a:rPr>
              <a:t>UNITED STATES CAPITOL </a:t>
            </a:r>
            <a:r>
              <a:rPr lang="en-US" sz="2400" dirty="0" smtClean="0">
                <a:solidFill>
                  <a:schemeClr val="bg1"/>
                </a:solidFill>
              </a:rPr>
              <a:t/>
            </a:r>
            <a:br>
              <a:rPr lang="en-US" sz="2400" dirty="0" smtClean="0">
                <a:solidFill>
                  <a:schemeClr val="bg1"/>
                </a:solidFill>
              </a:rPr>
            </a:br>
            <a:r>
              <a:rPr lang="en-US" sz="2400" dirty="0" smtClean="0">
                <a:solidFill>
                  <a:schemeClr val="bg1"/>
                </a:solidFill>
              </a:rPr>
              <a:t/>
            </a:r>
            <a:br>
              <a:rPr lang="en-US" sz="2400" dirty="0" smtClean="0">
                <a:solidFill>
                  <a:schemeClr val="bg1"/>
                </a:solidFill>
              </a:rPr>
            </a:br>
            <a:r>
              <a:rPr lang="en-US" sz="2700" dirty="0" smtClean="0">
                <a:solidFill>
                  <a:schemeClr val="bg1"/>
                </a:solidFill>
                <a:latin typeface="+mn-lt"/>
              </a:rPr>
              <a:t>9:30 </a:t>
            </a:r>
            <a:r>
              <a:rPr lang="en-US" sz="2700" dirty="0">
                <a:solidFill>
                  <a:schemeClr val="bg1"/>
                </a:solidFill>
                <a:latin typeface="+mn-lt"/>
              </a:rPr>
              <a:t>a.m. </a:t>
            </a:r>
            <a:r>
              <a:rPr lang="en-US" sz="2700" dirty="0" smtClean="0">
                <a:solidFill>
                  <a:schemeClr val="bg1"/>
                </a:solidFill>
                <a:latin typeface="+mn-lt"/>
              </a:rPr>
              <a:t>  July </a:t>
            </a:r>
            <a:r>
              <a:rPr lang="en-US" sz="2700" dirty="0">
                <a:solidFill>
                  <a:schemeClr val="bg1"/>
                </a:solidFill>
                <a:latin typeface="+mn-lt"/>
              </a:rPr>
              <a:t>24, </a:t>
            </a:r>
            <a:r>
              <a:rPr lang="en-US" sz="2700" dirty="0" smtClean="0">
                <a:solidFill>
                  <a:schemeClr val="bg1"/>
                </a:solidFill>
                <a:latin typeface="+mn-lt"/>
              </a:rPr>
              <a:t>2020 </a:t>
            </a:r>
            <a:br>
              <a:rPr lang="en-US" sz="2700" dirty="0" smtClean="0">
                <a:solidFill>
                  <a:schemeClr val="bg1"/>
                </a:solidFill>
                <a:latin typeface="+mn-lt"/>
              </a:rPr>
            </a:br>
            <a:r>
              <a:rPr lang="en-US" sz="1800" dirty="0" smtClean="0">
                <a:solidFill>
                  <a:schemeClr val="bg1"/>
                </a:solidFill>
                <a:latin typeface="+mn-lt"/>
              </a:rPr>
              <a:t>(this meeting will take place online) </a:t>
            </a:r>
            <a:r>
              <a:rPr lang="en-US" sz="2000" dirty="0" smtClean="0">
                <a:solidFill>
                  <a:schemeClr val="bg1"/>
                </a:solidFill>
                <a:latin typeface="+mn-lt"/>
              </a:rPr>
              <a:t/>
            </a:r>
            <a:br>
              <a:rPr lang="en-US" sz="2000" dirty="0" smtClean="0">
                <a:solidFill>
                  <a:schemeClr val="bg1"/>
                </a:solidFill>
                <a:latin typeface="+mn-lt"/>
              </a:rPr>
            </a:br>
            <a:endParaRPr lang="en-US" sz="2400" dirty="0">
              <a:solidFill>
                <a:schemeClr val="bg1"/>
              </a:solidFill>
              <a:latin typeface="+mn-lt"/>
            </a:endParaRPr>
          </a:p>
        </p:txBody>
      </p:sp>
      <p:sp>
        <p:nvSpPr>
          <p:cNvPr id="12" name="Rectangle 11"/>
          <p:cNvSpPr/>
          <p:nvPr/>
        </p:nvSpPr>
        <p:spPr>
          <a:xfrm>
            <a:off x="8535792" y="6031914"/>
            <a:ext cx="3372526"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Commission for Historical Statues </a:t>
            </a: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
            </a:r>
            <a:b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b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in </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the United States </a:t>
            </a: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Capitol</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474379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 y="-19050"/>
            <a:ext cx="12192001" cy="6877050"/>
          </a:xfrm>
          <a:prstGeom prst="rect">
            <a:avLst/>
          </a:prstGeom>
        </p:spPr>
      </p:pic>
      <p:grpSp>
        <p:nvGrpSpPr>
          <p:cNvPr id="7" name="Group 6"/>
          <p:cNvGrpSpPr/>
          <p:nvPr/>
        </p:nvGrpSpPr>
        <p:grpSpPr>
          <a:xfrm>
            <a:off x="0" y="5852160"/>
            <a:ext cx="12192001" cy="1005840"/>
            <a:chOff x="-90616" y="5852160"/>
            <a:chExt cx="12192001" cy="1005840"/>
          </a:xfrm>
        </p:grpSpPr>
        <p:grpSp>
          <p:nvGrpSpPr>
            <p:cNvPr id="9" name="Group 8"/>
            <p:cNvGrpSpPr/>
            <p:nvPr/>
          </p:nvGrpSpPr>
          <p:grpSpPr>
            <a:xfrm>
              <a:off x="-90616" y="5852160"/>
              <a:ext cx="12192001" cy="1005840"/>
              <a:chOff x="0" y="5852160"/>
              <a:chExt cx="12192001" cy="1005840"/>
            </a:xfrm>
          </p:grpSpPr>
          <p:sp>
            <p:nvSpPr>
              <p:cNvPr id="11" name="Rectangle 10"/>
              <p:cNvSpPr/>
              <p:nvPr/>
            </p:nvSpPr>
            <p:spPr>
              <a:xfrm>
                <a:off x="1" y="5852160"/>
                <a:ext cx="12192000" cy="1005840"/>
              </a:xfrm>
              <a:prstGeom prst="rect">
                <a:avLst/>
              </a:prstGeom>
              <a:solidFill>
                <a:srgbClr val="061F5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5852160"/>
                <a:ext cx="10058400" cy="1005840"/>
              </a:xfrm>
              <a:prstGeom prst="rect">
                <a:avLst/>
              </a:prstGeom>
            </p:spPr>
          </p:pic>
        </p:grpSp>
        <p:sp>
          <p:nvSpPr>
            <p:cNvPr id="10" name="TextBox 9"/>
            <p:cNvSpPr txBox="1"/>
            <p:nvPr/>
          </p:nvSpPr>
          <p:spPr>
            <a:xfrm>
              <a:off x="8222111" y="5893415"/>
              <a:ext cx="3798916"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8" name="Rectangle 7"/>
          <p:cNvSpPr/>
          <p:nvPr/>
        </p:nvSpPr>
        <p:spPr>
          <a:xfrm>
            <a:off x="8535792" y="6031914"/>
            <a:ext cx="3372526"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Commission for Historical Statues </a:t>
            </a: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
            </a:r>
            <a:b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b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in </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the United States </a:t>
            </a: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Capitol</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Title 1"/>
          <p:cNvSpPr>
            <a:spLocks noGrp="1"/>
          </p:cNvSpPr>
          <p:nvPr>
            <p:ph type="title"/>
          </p:nvPr>
        </p:nvSpPr>
        <p:spPr>
          <a:xfrm rot="10800000" flipV="1">
            <a:off x="609596" y="514351"/>
            <a:ext cx="5283073" cy="5337810"/>
          </a:xfrm>
        </p:spPr>
        <p:txBody>
          <a:bodyPr anchor="t">
            <a:noAutofit/>
          </a:bodyPr>
          <a:lstStyle/>
          <a:p>
            <a:r>
              <a:rPr lang="en-US" dirty="0" smtClean="0">
                <a:solidFill>
                  <a:schemeClr val="bg1"/>
                </a:solidFill>
                <a:latin typeface="+mn-lt"/>
              </a:rPr>
              <a:t/>
            </a:r>
            <a:br>
              <a:rPr lang="en-US" dirty="0" smtClean="0">
                <a:solidFill>
                  <a:schemeClr val="bg1"/>
                </a:solidFill>
                <a:latin typeface="+mn-lt"/>
              </a:rPr>
            </a:br>
            <a:r>
              <a:rPr lang="en-US" dirty="0" smtClean="0">
                <a:solidFill>
                  <a:schemeClr val="bg1"/>
                </a:solidFill>
                <a:latin typeface="+mn-lt"/>
              </a:rPr>
              <a:t>MEETING of the COMMISSION for HISTORICAL </a:t>
            </a:r>
            <a:r>
              <a:rPr lang="en-US" dirty="0">
                <a:solidFill>
                  <a:schemeClr val="bg1"/>
                </a:solidFill>
                <a:latin typeface="+mn-lt"/>
              </a:rPr>
              <a:t>STATUES </a:t>
            </a:r>
            <a:r>
              <a:rPr lang="en-US" dirty="0" smtClean="0">
                <a:solidFill>
                  <a:schemeClr val="bg1"/>
                </a:solidFill>
                <a:latin typeface="+mn-lt"/>
              </a:rPr>
              <a:t/>
            </a:r>
            <a:br>
              <a:rPr lang="en-US" dirty="0" smtClean="0">
                <a:solidFill>
                  <a:schemeClr val="bg1"/>
                </a:solidFill>
                <a:latin typeface="+mn-lt"/>
              </a:rPr>
            </a:br>
            <a:r>
              <a:rPr lang="en-US" dirty="0" smtClean="0">
                <a:solidFill>
                  <a:schemeClr val="bg1"/>
                </a:solidFill>
                <a:latin typeface="+mn-lt"/>
              </a:rPr>
              <a:t>in the </a:t>
            </a:r>
            <a:r>
              <a:rPr lang="en-US" dirty="0">
                <a:solidFill>
                  <a:schemeClr val="bg1"/>
                </a:solidFill>
                <a:latin typeface="+mn-lt"/>
              </a:rPr>
              <a:t>UNITED STATES CAPITOL </a:t>
            </a:r>
            <a:r>
              <a:rPr lang="en-US" sz="2400" dirty="0" smtClean="0">
                <a:solidFill>
                  <a:schemeClr val="bg1"/>
                </a:solidFill>
              </a:rPr>
              <a:t/>
            </a:r>
            <a:br>
              <a:rPr lang="en-US" sz="2400" dirty="0" smtClean="0">
                <a:solidFill>
                  <a:schemeClr val="bg1"/>
                </a:solidFill>
              </a:rPr>
            </a:br>
            <a:r>
              <a:rPr lang="en-US" sz="2400" dirty="0" smtClean="0">
                <a:solidFill>
                  <a:schemeClr val="bg1"/>
                </a:solidFill>
              </a:rPr>
              <a:t/>
            </a:r>
            <a:br>
              <a:rPr lang="en-US" sz="2400" dirty="0" smtClean="0">
                <a:solidFill>
                  <a:schemeClr val="bg1"/>
                </a:solidFill>
              </a:rPr>
            </a:br>
            <a:r>
              <a:rPr lang="en-US" sz="2700" dirty="0" smtClean="0">
                <a:solidFill>
                  <a:schemeClr val="bg1"/>
                </a:solidFill>
                <a:latin typeface="+mn-lt"/>
              </a:rPr>
              <a:t>9:30 </a:t>
            </a:r>
            <a:r>
              <a:rPr lang="en-US" sz="2700" dirty="0">
                <a:solidFill>
                  <a:schemeClr val="bg1"/>
                </a:solidFill>
                <a:latin typeface="+mn-lt"/>
              </a:rPr>
              <a:t>a.m. </a:t>
            </a:r>
            <a:r>
              <a:rPr lang="en-US" sz="2700" dirty="0" smtClean="0">
                <a:solidFill>
                  <a:schemeClr val="bg1"/>
                </a:solidFill>
                <a:latin typeface="+mn-lt"/>
              </a:rPr>
              <a:t>  July </a:t>
            </a:r>
            <a:r>
              <a:rPr lang="en-US" sz="2700" dirty="0">
                <a:solidFill>
                  <a:schemeClr val="bg1"/>
                </a:solidFill>
                <a:latin typeface="+mn-lt"/>
              </a:rPr>
              <a:t>24, </a:t>
            </a:r>
            <a:r>
              <a:rPr lang="en-US" sz="2700" dirty="0" smtClean="0">
                <a:solidFill>
                  <a:schemeClr val="bg1"/>
                </a:solidFill>
                <a:latin typeface="+mn-lt"/>
              </a:rPr>
              <a:t>2020 </a:t>
            </a:r>
            <a:br>
              <a:rPr lang="en-US" sz="2700" dirty="0" smtClean="0">
                <a:solidFill>
                  <a:schemeClr val="bg1"/>
                </a:solidFill>
                <a:latin typeface="+mn-lt"/>
              </a:rPr>
            </a:br>
            <a:r>
              <a:rPr lang="en-US" sz="1800" dirty="0" smtClean="0">
                <a:solidFill>
                  <a:schemeClr val="bg1"/>
                </a:solidFill>
                <a:latin typeface="+mn-lt"/>
              </a:rPr>
              <a:t>(this meeting will take place online) </a:t>
            </a:r>
            <a:r>
              <a:rPr lang="en-US" sz="2000" dirty="0" smtClean="0">
                <a:solidFill>
                  <a:schemeClr val="bg1"/>
                </a:solidFill>
                <a:latin typeface="+mn-lt"/>
              </a:rPr>
              <a:t/>
            </a:r>
            <a:br>
              <a:rPr lang="en-US" sz="2000" dirty="0" smtClean="0">
                <a:solidFill>
                  <a:schemeClr val="bg1"/>
                </a:solidFill>
                <a:latin typeface="+mn-lt"/>
              </a:rPr>
            </a:br>
            <a:endParaRPr lang="en-US" sz="2400" dirty="0">
              <a:solidFill>
                <a:schemeClr val="bg1"/>
              </a:solidFill>
              <a:latin typeface="+mn-lt"/>
            </a:endParaRPr>
          </a:p>
        </p:txBody>
      </p:sp>
      <p:sp>
        <p:nvSpPr>
          <p:cNvPr id="14" name="TextBox 13"/>
          <p:cNvSpPr txBox="1"/>
          <p:nvPr/>
        </p:nvSpPr>
        <p:spPr>
          <a:xfrm flipH="1">
            <a:off x="6095999" y="514351"/>
            <a:ext cx="5495925" cy="5010150"/>
          </a:xfrm>
          <a:prstGeom prst="rect">
            <a:avLst/>
          </a:prstGeom>
          <a:solidFill>
            <a:srgbClr val="800000">
              <a:alpha val="72941"/>
            </a:srgbClr>
          </a:solidFill>
        </p:spPr>
        <p:txBody>
          <a:bodyPr wrap="square" rtlCol="0">
            <a:noAutofit/>
          </a:bodyPr>
          <a:lstStyle/>
          <a:p>
            <a:endParaRPr lang="en-US" sz="2000" dirty="0" smtClean="0">
              <a:solidFill>
                <a:schemeClr val="bg1"/>
              </a:solidFill>
            </a:endParaRPr>
          </a:p>
          <a:p>
            <a:pPr algn="ctr"/>
            <a:r>
              <a:rPr lang="en-US" sz="2000" u="sng" dirty="0" smtClean="0">
                <a:solidFill>
                  <a:schemeClr val="bg1"/>
                </a:solidFill>
              </a:rPr>
              <a:t>AGENDA</a:t>
            </a:r>
            <a:r>
              <a:rPr lang="en-US" sz="2000" dirty="0" smtClean="0">
                <a:solidFill>
                  <a:schemeClr val="bg1"/>
                </a:solidFill>
              </a:rPr>
              <a:t> </a:t>
            </a:r>
          </a:p>
          <a:p>
            <a:pPr algn="ctr"/>
            <a:r>
              <a:rPr lang="en-US" sz="2000" dirty="0">
                <a:solidFill>
                  <a:schemeClr val="bg1"/>
                </a:solidFill>
              </a:rPr>
              <a:t/>
            </a:r>
            <a:br>
              <a:rPr lang="en-US" sz="2000" dirty="0">
                <a:solidFill>
                  <a:schemeClr val="bg1"/>
                </a:solidFill>
              </a:rPr>
            </a:br>
            <a:r>
              <a:rPr lang="en-US" sz="1600" dirty="0" smtClean="0">
                <a:solidFill>
                  <a:schemeClr val="bg1"/>
                </a:solidFill>
              </a:rPr>
              <a:t>Call </a:t>
            </a:r>
            <a:r>
              <a:rPr lang="en-US" sz="1600" dirty="0">
                <a:solidFill>
                  <a:schemeClr val="bg1"/>
                </a:solidFill>
              </a:rPr>
              <a:t>to </a:t>
            </a:r>
            <a:r>
              <a:rPr lang="en-US" sz="1600" dirty="0" smtClean="0">
                <a:solidFill>
                  <a:schemeClr val="bg1"/>
                </a:solidFill>
              </a:rPr>
              <a:t>Order by Julie </a:t>
            </a:r>
            <a:r>
              <a:rPr lang="en-US" sz="1600" dirty="0">
                <a:solidFill>
                  <a:schemeClr val="bg1"/>
                </a:solidFill>
              </a:rPr>
              <a:t>Langan, </a:t>
            </a:r>
            <a:r>
              <a:rPr lang="en-US" sz="1600" dirty="0" smtClean="0">
                <a:solidFill>
                  <a:schemeClr val="bg1"/>
                </a:solidFill>
              </a:rPr>
              <a:t>Ex-Officio </a:t>
            </a:r>
            <a:r>
              <a:rPr lang="en-US" sz="1600" dirty="0">
                <a:solidFill>
                  <a:schemeClr val="bg1"/>
                </a:solidFill>
              </a:rPr>
              <a:t>Member </a:t>
            </a:r>
            <a:br>
              <a:rPr lang="en-US" sz="1600" dirty="0">
                <a:solidFill>
                  <a:schemeClr val="bg1"/>
                </a:solidFill>
              </a:rPr>
            </a:br>
            <a:r>
              <a:rPr lang="en-US" sz="1600" dirty="0" smtClean="0">
                <a:solidFill>
                  <a:schemeClr val="bg1"/>
                </a:solidFill>
              </a:rPr>
              <a:t>Roll </a:t>
            </a:r>
            <a:r>
              <a:rPr lang="en-US" sz="1600" dirty="0">
                <a:solidFill>
                  <a:schemeClr val="bg1"/>
                </a:solidFill>
              </a:rPr>
              <a:t>Call </a:t>
            </a:r>
            <a:r>
              <a:rPr lang="en-US" sz="1600" dirty="0" smtClean="0">
                <a:solidFill>
                  <a:schemeClr val="bg1"/>
                </a:solidFill>
              </a:rPr>
              <a:t>of Attendees</a:t>
            </a:r>
            <a:r>
              <a:rPr lang="en-US" sz="1600" dirty="0">
                <a:solidFill>
                  <a:schemeClr val="bg1"/>
                </a:solidFill>
              </a:rPr>
              <a:t/>
            </a:r>
            <a:br>
              <a:rPr lang="en-US" sz="1600" dirty="0">
                <a:solidFill>
                  <a:schemeClr val="bg1"/>
                </a:solidFill>
              </a:rPr>
            </a:br>
            <a:r>
              <a:rPr lang="en-US" sz="1600" dirty="0" smtClean="0">
                <a:solidFill>
                  <a:schemeClr val="bg1"/>
                </a:solidFill>
              </a:rPr>
              <a:t>Approval </a:t>
            </a:r>
            <a:r>
              <a:rPr lang="en-US" sz="1600" dirty="0">
                <a:solidFill>
                  <a:schemeClr val="bg1"/>
                </a:solidFill>
              </a:rPr>
              <a:t>of Meeting Agenda </a:t>
            </a:r>
            <a:br>
              <a:rPr lang="en-US" sz="1600" dirty="0">
                <a:solidFill>
                  <a:schemeClr val="bg1"/>
                </a:solidFill>
              </a:rPr>
            </a:br>
            <a:r>
              <a:rPr lang="en-US" sz="1600" dirty="0" smtClean="0">
                <a:solidFill>
                  <a:schemeClr val="bg1"/>
                </a:solidFill>
              </a:rPr>
              <a:t>Approval </a:t>
            </a:r>
            <a:r>
              <a:rPr lang="en-US" sz="1600" dirty="0">
                <a:solidFill>
                  <a:schemeClr val="bg1"/>
                </a:solidFill>
              </a:rPr>
              <a:t>of July 1, 2020 Meeting Minutes </a:t>
            </a:r>
            <a:endParaRPr lang="en-US" sz="1600" dirty="0" smtClean="0">
              <a:solidFill>
                <a:schemeClr val="bg1"/>
              </a:solidFill>
            </a:endParaRPr>
          </a:p>
          <a:p>
            <a:pPr algn="ctr"/>
            <a:r>
              <a:rPr lang="en-US" sz="1600" dirty="0" smtClean="0">
                <a:solidFill>
                  <a:schemeClr val="bg1"/>
                </a:solidFill>
              </a:rPr>
              <a:t>Election </a:t>
            </a:r>
            <a:r>
              <a:rPr lang="en-US" sz="1600" dirty="0">
                <a:solidFill>
                  <a:schemeClr val="bg1"/>
                </a:solidFill>
              </a:rPr>
              <a:t>of Chair &amp; Vice Chair </a:t>
            </a:r>
            <a:br>
              <a:rPr lang="en-US" sz="1600" dirty="0">
                <a:solidFill>
                  <a:schemeClr val="bg1"/>
                </a:solidFill>
              </a:rPr>
            </a:br>
            <a:r>
              <a:rPr lang="en-US" sz="1600" dirty="0" smtClean="0">
                <a:solidFill>
                  <a:schemeClr val="bg1"/>
                </a:solidFill>
              </a:rPr>
              <a:t>Overview </a:t>
            </a:r>
            <a:r>
              <a:rPr lang="en-US" sz="1600" dirty="0">
                <a:solidFill>
                  <a:schemeClr val="bg1"/>
                </a:solidFill>
              </a:rPr>
              <a:t>of Commission Responsibilities </a:t>
            </a:r>
            <a:br>
              <a:rPr lang="en-US" sz="1600" dirty="0">
                <a:solidFill>
                  <a:schemeClr val="bg1"/>
                </a:solidFill>
              </a:rPr>
            </a:br>
            <a:r>
              <a:rPr lang="en-US" sz="1600" b="1" u="sng" dirty="0" smtClean="0">
                <a:solidFill>
                  <a:schemeClr val="accent4"/>
                </a:solidFill>
              </a:rPr>
              <a:t>Overview </a:t>
            </a:r>
            <a:r>
              <a:rPr lang="en-US" sz="1600" b="1" u="sng" dirty="0">
                <a:solidFill>
                  <a:schemeClr val="accent4"/>
                </a:solidFill>
              </a:rPr>
              <a:t>of Statuary Hall and Robert E. Lee Statue </a:t>
            </a:r>
            <a:r>
              <a:rPr lang="en-US" sz="1600" dirty="0">
                <a:solidFill>
                  <a:schemeClr val="bg1"/>
                </a:solidFill>
              </a:rPr>
              <a:t/>
            </a:r>
            <a:br>
              <a:rPr lang="en-US" sz="1600" dirty="0">
                <a:solidFill>
                  <a:schemeClr val="bg1"/>
                </a:solidFill>
              </a:rPr>
            </a:br>
            <a:r>
              <a:rPr lang="en-US" sz="1600" dirty="0" smtClean="0">
                <a:solidFill>
                  <a:schemeClr val="bg1"/>
                </a:solidFill>
              </a:rPr>
              <a:t>Remarks </a:t>
            </a:r>
            <a:r>
              <a:rPr lang="en-US" sz="1600" dirty="0">
                <a:solidFill>
                  <a:schemeClr val="bg1"/>
                </a:solidFill>
              </a:rPr>
              <a:t>from Governor Ralph S. </a:t>
            </a:r>
            <a:r>
              <a:rPr lang="en-US" sz="1600" dirty="0" smtClean="0">
                <a:solidFill>
                  <a:schemeClr val="bg1"/>
                </a:solidFill>
              </a:rPr>
              <a:t>Northam</a:t>
            </a:r>
            <a:r>
              <a:rPr lang="en-US" sz="1600" dirty="0">
                <a:solidFill>
                  <a:schemeClr val="bg1"/>
                </a:solidFill>
              </a:rPr>
              <a:t/>
            </a:r>
            <a:br>
              <a:rPr lang="en-US" sz="1600" dirty="0">
                <a:solidFill>
                  <a:schemeClr val="bg1"/>
                </a:solidFill>
              </a:rPr>
            </a:br>
            <a:r>
              <a:rPr lang="en-US" sz="1600" dirty="0" smtClean="0">
                <a:solidFill>
                  <a:schemeClr val="bg1"/>
                </a:solidFill>
              </a:rPr>
              <a:t>Overview </a:t>
            </a:r>
            <a:r>
              <a:rPr lang="en-US" sz="1600" dirty="0">
                <a:solidFill>
                  <a:schemeClr val="bg1"/>
                </a:solidFill>
              </a:rPr>
              <a:t>of Statue Removal Process </a:t>
            </a:r>
            <a:br>
              <a:rPr lang="en-US" sz="1600" dirty="0">
                <a:solidFill>
                  <a:schemeClr val="bg1"/>
                </a:solidFill>
              </a:rPr>
            </a:br>
            <a:r>
              <a:rPr lang="en-US" sz="1600" dirty="0" smtClean="0">
                <a:solidFill>
                  <a:schemeClr val="bg1"/>
                </a:solidFill>
              </a:rPr>
              <a:t>Public </a:t>
            </a:r>
            <a:r>
              <a:rPr lang="en-US" sz="1600" dirty="0">
                <a:solidFill>
                  <a:schemeClr val="bg1"/>
                </a:solidFill>
              </a:rPr>
              <a:t>Comment (90 minutes) </a:t>
            </a:r>
            <a:br>
              <a:rPr lang="en-US" sz="1600" dirty="0">
                <a:solidFill>
                  <a:schemeClr val="bg1"/>
                </a:solidFill>
              </a:rPr>
            </a:br>
            <a:r>
              <a:rPr lang="en-US" sz="1600" dirty="0" smtClean="0">
                <a:solidFill>
                  <a:schemeClr val="bg1"/>
                </a:solidFill>
              </a:rPr>
              <a:t>Overview </a:t>
            </a:r>
            <a:r>
              <a:rPr lang="en-US" sz="1600" dirty="0">
                <a:solidFill>
                  <a:schemeClr val="bg1"/>
                </a:solidFill>
              </a:rPr>
              <a:t>of Written Public Comments </a:t>
            </a:r>
            <a:br>
              <a:rPr lang="en-US" sz="1600" dirty="0">
                <a:solidFill>
                  <a:schemeClr val="bg1"/>
                </a:solidFill>
              </a:rPr>
            </a:br>
            <a:r>
              <a:rPr lang="en-US" sz="1600" dirty="0" smtClean="0">
                <a:solidFill>
                  <a:schemeClr val="bg1"/>
                </a:solidFill>
              </a:rPr>
              <a:t>Board </a:t>
            </a:r>
            <a:r>
              <a:rPr lang="en-US" sz="1600" dirty="0">
                <a:solidFill>
                  <a:schemeClr val="bg1"/>
                </a:solidFill>
              </a:rPr>
              <a:t>Discussion Regarding Removal of Robert E. Lee Statue </a:t>
            </a:r>
            <a:br>
              <a:rPr lang="en-US" sz="1600" dirty="0">
                <a:solidFill>
                  <a:schemeClr val="bg1"/>
                </a:solidFill>
              </a:rPr>
            </a:br>
            <a:r>
              <a:rPr lang="en-US" sz="1600" dirty="0" smtClean="0">
                <a:solidFill>
                  <a:schemeClr val="bg1"/>
                </a:solidFill>
              </a:rPr>
              <a:t>Next </a:t>
            </a:r>
            <a:r>
              <a:rPr lang="en-US" sz="1600" dirty="0">
                <a:solidFill>
                  <a:schemeClr val="bg1"/>
                </a:solidFill>
              </a:rPr>
              <a:t>Steps </a:t>
            </a:r>
            <a:endParaRPr lang="en-US" sz="1600" dirty="0" smtClean="0">
              <a:solidFill>
                <a:schemeClr val="bg1"/>
              </a:solidFill>
            </a:endParaRPr>
          </a:p>
          <a:p>
            <a:pPr algn="ctr"/>
            <a:endParaRPr lang="en-US" sz="1600" dirty="0" smtClean="0">
              <a:solidFill>
                <a:schemeClr val="bg1"/>
              </a:solidFill>
            </a:endParaRPr>
          </a:p>
          <a:p>
            <a:pPr algn="ctr"/>
            <a:r>
              <a:rPr lang="en-US" sz="1600" dirty="0" smtClean="0">
                <a:solidFill>
                  <a:schemeClr val="bg1"/>
                </a:solidFill>
              </a:rPr>
              <a:t>Adjourn</a:t>
            </a:r>
            <a:endParaRPr lang="en-US" dirty="0"/>
          </a:p>
        </p:txBody>
      </p:sp>
    </p:spTree>
    <p:extLst>
      <p:ext uri="{BB962C8B-B14F-4D97-AF65-F5344CB8AC3E}">
        <p14:creationId xmlns:p14="http://schemas.microsoft.com/office/powerpoint/2010/main" val="107487051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 y="-19050"/>
            <a:ext cx="12192001" cy="6877050"/>
          </a:xfrm>
          <a:prstGeom prst="rect">
            <a:avLst/>
          </a:prstGeom>
        </p:spPr>
      </p:pic>
      <p:sp>
        <p:nvSpPr>
          <p:cNvPr id="2" name="Title 1"/>
          <p:cNvSpPr>
            <a:spLocks noGrp="1"/>
          </p:cNvSpPr>
          <p:nvPr>
            <p:ph type="title"/>
          </p:nvPr>
        </p:nvSpPr>
        <p:spPr>
          <a:xfrm rot="10800000" flipV="1">
            <a:off x="605443" y="1581149"/>
            <a:ext cx="8268260" cy="3896767"/>
          </a:xfrm>
        </p:spPr>
        <p:txBody>
          <a:bodyPr anchor="t">
            <a:normAutofit/>
          </a:bodyPr>
          <a:lstStyle/>
          <a:p>
            <a:r>
              <a:rPr lang="en-US" b="1" dirty="0" smtClean="0">
                <a:solidFill>
                  <a:schemeClr val="bg1"/>
                </a:solidFill>
              </a:rPr>
              <a:t>National Statuary Hall and the</a:t>
            </a:r>
            <a:br>
              <a:rPr lang="en-US" b="1" dirty="0" smtClean="0">
                <a:solidFill>
                  <a:schemeClr val="bg1"/>
                </a:solidFill>
              </a:rPr>
            </a:br>
            <a:r>
              <a:rPr lang="en-US" b="1" dirty="0" smtClean="0">
                <a:solidFill>
                  <a:schemeClr val="bg1"/>
                </a:solidFill>
              </a:rPr>
              <a:t>Robert E. Lee Statue</a:t>
            </a:r>
            <a:br>
              <a:rPr lang="en-US" b="1" dirty="0" smtClean="0">
                <a:solidFill>
                  <a:schemeClr val="bg1"/>
                </a:solidFill>
              </a:rPr>
            </a:br>
            <a:r>
              <a:rPr lang="en-US" b="1" dirty="0" smtClean="0">
                <a:solidFill>
                  <a:schemeClr val="bg1"/>
                </a:solidFill>
              </a:rPr>
              <a:t/>
            </a:r>
            <a:br>
              <a:rPr lang="en-US" b="1" dirty="0" smtClean="0">
                <a:solidFill>
                  <a:schemeClr val="bg1"/>
                </a:solidFill>
              </a:rPr>
            </a:br>
            <a:r>
              <a:rPr lang="en-US" sz="2000" b="1" i="1" dirty="0" smtClean="0">
                <a:solidFill>
                  <a:schemeClr val="bg1"/>
                </a:solidFill>
              </a:rPr>
              <a:t>Jim Hare, DHR</a:t>
            </a:r>
            <a:endParaRPr lang="en-US" sz="2400" dirty="0">
              <a:solidFill>
                <a:schemeClr val="bg1"/>
              </a:solidFill>
              <a:latin typeface="+mn-lt"/>
            </a:endParaRPr>
          </a:p>
        </p:txBody>
      </p:sp>
      <p:grpSp>
        <p:nvGrpSpPr>
          <p:cNvPr id="12" name="Group 11"/>
          <p:cNvGrpSpPr/>
          <p:nvPr/>
        </p:nvGrpSpPr>
        <p:grpSpPr>
          <a:xfrm>
            <a:off x="0" y="5852160"/>
            <a:ext cx="12192001" cy="1005840"/>
            <a:chOff x="-90616" y="5852160"/>
            <a:chExt cx="12192001" cy="1005840"/>
          </a:xfrm>
        </p:grpSpPr>
        <p:grpSp>
          <p:nvGrpSpPr>
            <p:cNvPr id="13" name="Group 12"/>
            <p:cNvGrpSpPr/>
            <p:nvPr/>
          </p:nvGrpSpPr>
          <p:grpSpPr>
            <a:xfrm>
              <a:off x="-90616" y="5852160"/>
              <a:ext cx="12192001" cy="1005840"/>
              <a:chOff x="0" y="5852160"/>
              <a:chExt cx="12192001" cy="1005840"/>
            </a:xfrm>
          </p:grpSpPr>
          <p:sp>
            <p:nvSpPr>
              <p:cNvPr id="15" name="Rectangle 14"/>
              <p:cNvSpPr/>
              <p:nvPr/>
            </p:nvSpPr>
            <p:spPr>
              <a:xfrm>
                <a:off x="1" y="5852160"/>
                <a:ext cx="12192000" cy="1005840"/>
              </a:xfrm>
              <a:prstGeom prst="rect">
                <a:avLst/>
              </a:prstGeom>
              <a:solidFill>
                <a:srgbClr val="061F5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5852160"/>
                <a:ext cx="10058400" cy="1005840"/>
              </a:xfrm>
              <a:prstGeom prst="rect">
                <a:avLst/>
              </a:prstGeom>
            </p:spPr>
          </p:pic>
        </p:grpSp>
        <p:sp>
          <p:nvSpPr>
            <p:cNvPr id="14" name="TextBox 13"/>
            <p:cNvSpPr txBox="1"/>
            <p:nvPr/>
          </p:nvSpPr>
          <p:spPr>
            <a:xfrm>
              <a:off x="8222111" y="5893415"/>
              <a:ext cx="3798916" cy="369332"/>
            </a:xfrm>
            <a:prstGeom prst="rect">
              <a:avLst/>
            </a:prstGeom>
            <a:noFill/>
          </p:spPr>
          <p:txBody>
            <a:bodyPr wrap="square" rtlCol="0">
              <a:spAutoFit/>
            </a:bodyPr>
            <a:lstStyle/>
            <a:p>
              <a:pPr algn="ctr"/>
              <a:endParaRPr lang="en-US" dirty="0">
                <a:solidFill>
                  <a:schemeClr val="bg1"/>
                </a:solidFill>
              </a:endParaRPr>
            </a:p>
          </p:txBody>
        </p:sp>
      </p:grpSp>
      <p:sp>
        <p:nvSpPr>
          <p:cNvPr id="8" name="Rectangle 7"/>
          <p:cNvSpPr/>
          <p:nvPr/>
        </p:nvSpPr>
        <p:spPr>
          <a:xfrm>
            <a:off x="8535792" y="6031914"/>
            <a:ext cx="3372526" cy="646331"/>
          </a:xfrm>
          <a:prstGeom prst="rect">
            <a:avLst/>
          </a:prstGeom>
        </p:spPr>
        <p:txBody>
          <a:bodyPr wrap="none">
            <a:spAutoFit/>
          </a:bodyPr>
          <a:lstStyle/>
          <a:p>
            <a:pPr algn="ctr"/>
            <a:r>
              <a:rPr lang="en-US" dirty="0">
                <a:solidFill>
                  <a:schemeClr val="bg1"/>
                </a:solidFill>
              </a:rPr>
              <a:t>Commission for Historical Statues </a:t>
            </a:r>
            <a:r>
              <a:rPr lang="en-US" dirty="0" smtClean="0">
                <a:solidFill>
                  <a:schemeClr val="bg1"/>
                </a:solidFill>
              </a:rPr>
              <a:t/>
            </a:r>
            <a:br>
              <a:rPr lang="en-US" dirty="0" smtClean="0">
                <a:solidFill>
                  <a:schemeClr val="bg1"/>
                </a:solidFill>
              </a:rPr>
            </a:br>
            <a:r>
              <a:rPr lang="en-US" dirty="0" smtClean="0">
                <a:solidFill>
                  <a:schemeClr val="bg1"/>
                </a:solidFill>
              </a:rPr>
              <a:t>in </a:t>
            </a:r>
            <a:r>
              <a:rPr lang="en-US" dirty="0">
                <a:solidFill>
                  <a:schemeClr val="bg1"/>
                </a:solidFill>
              </a:rPr>
              <a:t>the United States </a:t>
            </a:r>
            <a:r>
              <a:rPr lang="en-US" dirty="0" smtClean="0">
                <a:solidFill>
                  <a:schemeClr val="bg1"/>
                </a:solidFill>
              </a:rPr>
              <a:t>Capitol</a:t>
            </a:r>
            <a:endParaRPr lang="en-US" dirty="0">
              <a:solidFill>
                <a:schemeClr val="bg1"/>
              </a:solidFill>
            </a:endParaRPr>
          </a:p>
        </p:txBody>
      </p:sp>
      <p:grpSp>
        <p:nvGrpSpPr>
          <p:cNvPr id="17" name="Group 16"/>
          <p:cNvGrpSpPr/>
          <p:nvPr/>
        </p:nvGrpSpPr>
        <p:grpSpPr>
          <a:xfrm>
            <a:off x="0" y="5884165"/>
            <a:ext cx="12192001" cy="1005840"/>
            <a:chOff x="-90616" y="5852160"/>
            <a:chExt cx="12192001" cy="1005840"/>
          </a:xfrm>
        </p:grpSpPr>
        <p:grpSp>
          <p:nvGrpSpPr>
            <p:cNvPr id="19" name="Group 18"/>
            <p:cNvGrpSpPr/>
            <p:nvPr/>
          </p:nvGrpSpPr>
          <p:grpSpPr>
            <a:xfrm>
              <a:off x="-90616" y="5852160"/>
              <a:ext cx="12192001" cy="1005840"/>
              <a:chOff x="0" y="5852160"/>
              <a:chExt cx="12192001" cy="1005840"/>
            </a:xfrm>
          </p:grpSpPr>
          <p:sp>
            <p:nvSpPr>
              <p:cNvPr id="21" name="Rectangle 20"/>
              <p:cNvSpPr/>
              <p:nvPr/>
            </p:nvSpPr>
            <p:spPr>
              <a:xfrm>
                <a:off x="1" y="5852160"/>
                <a:ext cx="12192000" cy="1005840"/>
              </a:xfrm>
              <a:prstGeom prst="rect">
                <a:avLst/>
              </a:prstGeom>
              <a:solidFill>
                <a:srgbClr val="061F5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2" name="Picture 2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5852160"/>
                <a:ext cx="10058400" cy="1005840"/>
              </a:xfrm>
              <a:prstGeom prst="rect">
                <a:avLst/>
              </a:prstGeom>
            </p:spPr>
          </p:pic>
        </p:grpSp>
        <p:sp>
          <p:nvSpPr>
            <p:cNvPr id="20" name="TextBox 19"/>
            <p:cNvSpPr txBox="1"/>
            <p:nvPr/>
          </p:nvSpPr>
          <p:spPr>
            <a:xfrm>
              <a:off x="8222111" y="5893415"/>
              <a:ext cx="3798916"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23" name="Rectangle 22"/>
          <p:cNvSpPr/>
          <p:nvPr/>
        </p:nvSpPr>
        <p:spPr>
          <a:xfrm>
            <a:off x="8688192" y="6184314"/>
            <a:ext cx="3372526"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Commission for Historical Statues </a:t>
            </a: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
            </a:r>
            <a:b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b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in </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the United States </a:t>
            </a: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Capitol</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741211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9525" y="-19050"/>
            <a:ext cx="12220576" cy="6867525"/>
          </a:xfrm>
          <a:prstGeom prst="rect">
            <a:avLst/>
          </a:prstGeom>
        </p:spPr>
      </p:pic>
      <p:sp>
        <p:nvSpPr>
          <p:cNvPr id="2" name="Title 1"/>
          <p:cNvSpPr>
            <a:spLocks noGrp="1"/>
          </p:cNvSpPr>
          <p:nvPr>
            <p:ph type="title"/>
          </p:nvPr>
        </p:nvSpPr>
        <p:spPr>
          <a:xfrm rot="10800000" flipV="1">
            <a:off x="605444" y="677317"/>
            <a:ext cx="4570405" cy="4800600"/>
          </a:xfrm>
        </p:spPr>
        <p:txBody>
          <a:bodyPr anchor="t">
            <a:normAutofit/>
          </a:bodyPr>
          <a:lstStyle/>
          <a:p>
            <a:r>
              <a:rPr lang="en-US" sz="2400" dirty="0" smtClean="0">
                <a:solidFill>
                  <a:schemeClr val="bg1"/>
                </a:solidFill>
                <a:latin typeface="+mn-lt"/>
              </a:rPr>
              <a:t/>
            </a:r>
            <a:br>
              <a:rPr lang="en-US" sz="2400" dirty="0" smtClean="0">
                <a:solidFill>
                  <a:schemeClr val="bg1"/>
                </a:solidFill>
                <a:latin typeface="+mn-lt"/>
              </a:rPr>
            </a:br>
            <a:endParaRPr lang="en-US" sz="2400" dirty="0">
              <a:solidFill>
                <a:schemeClr val="bg1"/>
              </a:solidFill>
              <a:latin typeface="+mn-lt"/>
            </a:endParaRPr>
          </a:p>
        </p:txBody>
      </p:sp>
      <p:grpSp>
        <p:nvGrpSpPr>
          <p:cNvPr id="12" name="Group 11"/>
          <p:cNvGrpSpPr/>
          <p:nvPr/>
        </p:nvGrpSpPr>
        <p:grpSpPr>
          <a:xfrm>
            <a:off x="0" y="5852160"/>
            <a:ext cx="12192001" cy="1005840"/>
            <a:chOff x="-90616" y="5852160"/>
            <a:chExt cx="12192001" cy="1005840"/>
          </a:xfrm>
        </p:grpSpPr>
        <p:grpSp>
          <p:nvGrpSpPr>
            <p:cNvPr id="13" name="Group 12"/>
            <p:cNvGrpSpPr/>
            <p:nvPr/>
          </p:nvGrpSpPr>
          <p:grpSpPr>
            <a:xfrm>
              <a:off x="-90616" y="5852160"/>
              <a:ext cx="12192001" cy="1005840"/>
              <a:chOff x="0" y="5852160"/>
              <a:chExt cx="12192001" cy="1005840"/>
            </a:xfrm>
          </p:grpSpPr>
          <p:sp>
            <p:nvSpPr>
              <p:cNvPr id="15" name="Rectangle 14"/>
              <p:cNvSpPr/>
              <p:nvPr/>
            </p:nvSpPr>
            <p:spPr>
              <a:xfrm>
                <a:off x="1" y="5852160"/>
                <a:ext cx="12192000" cy="1005840"/>
              </a:xfrm>
              <a:prstGeom prst="rect">
                <a:avLst/>
              </a:prstGeom>
              <a:solidFill>
                <a:srgbClr val="061F5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5852160"/>
                <a:ext cx="10058400" cy="1005840"/>
              </a:xfrm>
              <a:prstGeom prst="rect">
                <a:avLst/>
              </a:prstGeom>
            </p:spPr>
          </p:pic>
        </p:grpSp>
        <p:sp>
          <p:nvSpPr>
            <p:cNvPr id="14" name="TextBox 13"/>
            <p:cNvSpPr txBox="1"/>
            <p:nvPr/>
          </p:nvSpPr>
          <p:spPr>
            <a:xfrm>
              <a:off x="8222111" y="5893415"/>
              <a:ext cx="3798916" cy="369332"/>
            </a:xfrm>
            <a:prstGeom prst="rect">
              <a:avLst/>
            </a:prstGeom>
            <a:noFill/>
          </p:spPr>
          <p:txBody>
            <a:bodyPr wrap="square" rtlCol="0">
              <a:spAutoFit/>
            </a:bodyPr>
            <a:lstStyle/>
            <a:p>
              <a:pPr algn="ctr"/>
              <a:endParaRPr lang="en-US" dirty="0">
                <a:solidFill>
                  <a:schemeClr val="bg1"/>
                </a:solidFill>
              </a:endParaRPr>
            </a:p>
          </p:txBody>
        </p:sp>
      </p:grpSp>
      <p:sp>
        <p:nvSpPr>
          <p:cNvPr id="4" name="TextBox 3"/>
          <p:cNvSpPr txBox="1"/>
          <p:nvPr/>
        </p:nvSpPr>
        <p:spPr>
          <a:xfrm>
            <a:off x="502026" y="562987"/>
            <a:ext cx="7281525" cy="1200329"/>
          </a:xfrm>
          <a:prstGeom prst="rect">
            <a:avLst/>
          </a:prstGeom>
          <a:noFill/>
        </p:spPr>
        <p:txBody>
          <a:bodyPr wrap="square" rtlCol="0">
            <a:spAutoFit/>
          </a:bodyPr>
          <a:lstStyle/>
          <a:p>
            <a:r>
              <a:rPr lang="en-US" sz="2400" dirty="0" smtClean="0">
                <a:cs typeface="Arial" panose="020B0604020202020204" pitchFamily="34" charset="0"/>
              </a:rPr>
              <a:t>The U.S. Capitol prior to the extension c. </a:t>
            </a:r>
            <a:r>
              <a:rPr lang="en-US" sz="2400" dirty="0">
                <a:cs typeface="Arial" panose="020B0604020202020204" pitchFamily="34" charset="0"/>
              </a:rPr>
              <a:t>1850 (right), </a:t>
            </a:r>
            <a:r>
              <a:rPr lang="en-US" sz="2400" dirty="0" smtClean="0">
                <a:cs typeface="Arial" panose="020B0604020202020204" pitchFamily="34" charset="0"/>
              </a:rPr>
              <a:t>and</a:t>
            </a:r>
          </a:p>
          <a:p>
            <a:r>
              <a:rPr lang="en-US" sz="2400" dirty="0">
                <a:cs typeface="Arial" panose="020B0604020202020204" pitchFamily="34" charset="0"/>
              </a:rPr>
              <a:t>d</a:t>
            </a:r>
            <a:r>
              <a:rPr lang="en-US" sz="2400" dirty="0" smtClean="0">
                <a:cs typeface="Arial" panose="020B0604020202020204" pitchFamily="34" charset="0"/>
              </a:rPr>
              <a:t>uring construction of the new Senate and House wings, and the cast iron Dome c. 1860</a:t>
            </a:r>
            <a:endParaRPr lang="en-US" sz="2400" dirty="0">
              <a:cs typeface="Arial" panose="020B0604020202020204" pitchFamily="34" charset="0"/>
            </a:endParaRPr>
          </a:p>
        </p:txBody>
      </p:sp>
      <p:pic>
        <p:nvPicPr>
          <p:cNvPr id="3" name="Picture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961103" y="437112"/>
            <a:ext cx="3658678" cy="2904076"/>
          </a:xfrm>
          <a:prstGeom prst="rect">
            <a:avLst/>
          </a:prstGeom>
        </p:spPr>
      </p:pic>
      <p:sp>
        <p:nvSpPr>
          <p:cNvPr id="17" name="Rectangle 16"/>
          <p:cNvSpPr/>
          <p:nvPr/>
        </p:nvSpPr>
        <p:spPr>
          <a:xfrm>
            <a:off x="8535792" y="6031914"/>
            <a:ext cx="3372526"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Commission for Historical Statues </a:t>
            </a: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
            </a:r>
            <a:b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b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in </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the United States </a:t>
            </a: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Capitol</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142945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9525"/>
            <a:ext cx="12220576" cy="6867525"/>
          </a:xfrm>
          <a:prstGeom prst="rect">
            <a:avLst/>
          </a:prstGeom>
        </p:spPr>
      </p:pic>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flipH="1">
            <a:off x="605442" y="334039"/>
            <a:ext cx="6677868" cy="5303006"/>
          </a:xfrm>
          <a:prstGeom prst="rect">
            <a:avLst/>
          </a:prstGeom>
          <a:ln w="12700">
            <a:solidFill>
              <a:schemeClr val="tx1"/>
            </a:solidFill>
          </a:ln>
        </p:spPr>
      </p:pic>
      <p:sp>
        <p:nvSpPr>
          <p:cNvPr id="2" name="Title 1"/>
          <p:cNvSpPr>
            <a:spLocks noGrp="1"/>
          </p:cNvSpPr>
          <p:nvPr>
            <p:ph type="title"/>
          </p:nvPr>
        </p:nvSpPr>
        <p:spPr>
          <a:xfrm rot="10800000" flipV="1">
            <a:off x="605444" y="677317"/>
            <a:ext cx="4570405" cy="4800600"/>
          </a:xfrm>
        </p:spPr>
        <p:txBody>
          <a:bodyPr anchor="t">
            <a:normAutofit/>
          </a:bodyPr>
          <a:lstStyle/>
          <a:p>
            <a:r>
              <a:rPr lang="en-US" sz="2400" dirty="0" smtClean="0">
                <a:solidFill>
                  <a:schemeClr val="bg1"/>
                </a:solidFill>
                <a:latin typeface="+mn-lt"/>
              </a:rPr>
              <a:t/>
            </a:r>
            <a:br>
              <a:rPr lang="en-US" sz="2400" dirty="0" smtClean="0">
                <a:solidFill>
                  <a:schemeClr val="bg1"/>
                </a:solidFill>
                <a:latin typeface="+mn-lt"/>
              </a:rPr>
            </a:br>
            <a:endParaRPr lang="en-US" sz="2400" dirty="0">
              <a:solidFill>
                <a:schemeClr val="bg1"/>
              </a:solidFill>
              <a:latin typeface="+mn-lt"/>
            </a:endParaRPr>
          </a:p>
        </p:txBody>
      </p:sp>
      <p:grpSp>
        <p:nvGrpSpPr>
          <p:cNvPr id="12" name="Group 11"/>
          <p:cNvGrpSpPr/>
          <p:nvPr/>
        </p:nvGrpSpPr>
        <p:grpSpPr>
          <a:xfrm>
            <a:off x="0" y="5852160"/>
            <a:ext cx="12192001" cy="1005840"/>
            <a:chOff x="-90616" y="5852160"/>
            <a:chExt cx="12192001" cy="1005840"/>
          </a:xfrm>
        </p:grpSpPr>
        <p:grpSp>
          <p:nvGrpSpPr>
            <p:cNvPr id="13" name="Group 12"/>
            <p:cNvGrpSpPr/>
            <p:nvPr/>
          </p:nvGrpSpPr>
          <p:grpSpPr>
            <a:xfrm>
              <a:off x="-90616" y="5852160"/>
              <a:ext cx="12192001" cy="1005840"/>
              <a:chOff x="0" y="5852160"/>
              <a:chExt cx="12192001" cy="1005840"/>
            </a:xfrm>
          </p:grpSpPr>
          <p:sp>
            <p:nvSpPr>
              <p:cNvPr id="15" name="Rectangle 14"/>
              <p:cNvSpPr/>
              <p:nvPr/>
            </p:nvSpPr>
            <p:spPr>
              <a:xfrm>
                <a:off x="1" y="5852160"/>
                <a:ext cx="12192000" cy="1005840"/>
              </a:xfrm>
              <a:prstGeom prst="rect">
                <a:avLst/>
              </a:prstGeom>
              <a:solidFill>
                <a:srgbClr val="061F5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5852160"/>
                <a:ext cx="10058400" cy="1005840"/>
              </a:xfrm>
              <a:prstGeom prst="rect">
                <a:avLst/>
              </a:prstGeom>
            </p:spPr>
          </p:pic>
        </p:grpSp>
        <p:sp>
          <p:nvSpPr>
            <p:cNvPr id="14" name="TextBox 13"/>
            <p:cNvSpPr txBox="1"/>
            <p:nvPr/>
          </p:nvSpPr>
          <p:spPr>
            <a:xfrm>
              <a:off x="8222111" y="5893415"/>
              <a:ext cx="3798916" cy="369332"/>
            </a:xfrm>
            <a:prstGeom prst="rect">
              <a:avLst/>
            </a:prstGeom>
            <a:noFill/>
          </p:spPr>
          <p:txBody>
            <a:bodyPr wrap="square" rtlCol="0">
              <a:spAutoFit/>
            </a:bodyPr>
            <a:lstStyle/>
            <a:p>
              <a:pPr algn="ctr"/>
              <a:endParaRPr lang="en-US" dirty="0">
                <a:solidFill>
                  <a:schemeClr val="bg1"/>
                </a:solidFill>
              </a:endParaRPr>
            </a:p>
          </p:txBody>
        </p:sp>
      </p:grpSp>
      <p:pic>
        <p:nvPicPr>
          <p:cNvPr id="6" name="Picture 5"/>
          <p:cNvPicPr>
            <a:picLocks noChangeAspect="1"/>
          </p:cNvPicPr>
          <p:nvPr/>
        </p:nvPicPr>
        <p:blipFill rotWithShape="1">
          <a:blip r:embed="rId5" cstate="email">
            <a:extLst>
              <a:ext uri="{28A0092B-C50C-407E-A947-70E740481C1C}">
                <a14:useLocalDpi xmlns:a14="http://schemas.microsoft.com/office/drawing/2010/main"/>
              </a:ext>
            </a:extLst>
          </a:blip>
          <a:srcRect l="1761" r="967"/>
          <a:stretch/>
        </p:blipFill>
        <p:spPr>
          <a:xfrm>
            <a:off x="8312727" y="334039"/>
            <a:ext cx="3050358" cy="5331000"/>
          </a:xfrm>
          <a:prstGeom prst="rect">
            <a:avLst/>
          </a:prstGeom>
          <a:ln w="9525">
            <a:solidFill>
              <a:schemeClr val="tx1"/>
            </a:solidFill>
          </a:ln>
        </p:spPr>
      </p:pic>
      <p:sp>
        <p:nvSpPr>
          <p:cNvPr id="17" name="TextBox 16"/>
          <p:cNvSpPr txBox="1"/>
          <p:nvPr/>
        </p:nvSpPr>
        <p:spPr>
          <a:xfrm>
            <a:off x="8312726" y="334703"/>
            <a:ext cx="2243891" cy="369332"/>
          </a:xfrm>
          <a:prstGeom prst="rect">
            <a:avLst/>
          </a:prstGeom>
          <a:noFill/>
        </p:spPr>
        <p:txBody>
          <a:bodyPr wrap="square" rtlCol="0">
            <a:spAutoFit/>
          </a:bodyPr>
          <a:lstStyle/>
          <a:p>
            <a:r>
              <a:rPr lang="en-US" dirty="0" smtClean="0">
                <a:solidFill>
                  <a:schemeClr val="bg1"/>
                </a:solidFill>
                <a:cs typeface="Arial" panose="020B0604020202020204" pitchFamily="34" charset="0"/>
              </a:rPr>
              <a:t>New Capitol Rotunda</a:t>
            </a:r>
            <a:endParaRPr lang="en-US" dirty="0">
              <a:solidFill>
                <a:schemeClr val="bg1"/>
              </a:solidFill>
              <a:cs typeface="Arial" panose="020B0604020202020204" pitchFamily="34" charset="0"/>
            </a:endParaRPr>
          </a:p>
        </p:txBody>
      </p:sp>
      <p:sp>
        <p:nvSpPr>
          <p:cNvPr id="4" name="TextBox 3"/>
          <p:cNvSpPr txBox="1"/>
          <p:nvPr/>
        </p:nvSpPr>
        <p:spPr>
          <a:xfrm>
            <a:off x="687034" y="385094"/>
            <a:ext cx="4683348" cy="369332"/>
          </a:xfrm>
          <a:prstGeom prst="rect">
            <a:avLst/>
          </a:prstGeom>
          <a:noFill/>
        </p:spPr>
        <p:txBody>
          <a:bodyPr wrap="square" rtlCol="0">
            <a:spAutoFit/>
          </a:bodyPr>
          <a:lstStyle/>
          <a:p>
            <a:r>
              <a:rPr lang="en-US" dirty="0" smtClean="0">
                <a:solidFill>
                  <a:schemeClr val="bg1"/>
                </a:solidFill>
                <a:cs typeface="Arial" panose="020B0604020202020204" pitchFamily="34" charset="0"/>
              </a:rPr>
              <a:t>Old House of Representatives Chamber</a:t>
            </a:r>
            <a:endParaRPr lang="en-US" dirty="0">
              <a:solidFill>
                <a:schemeClr val="bg1"/>
              </a:solidFill>
              <a:cs typeface="Arial" panose="020B0604020202020204" pitchFamily="34" charset="0"/>
            </a:endParaRPr>
          </a:p>
        </p:txBody>
      </p:sp>
    </p:spTree>
    <p:extLst>
      <p:ext uri="{BB962C8B-B14F-4D97-AF65-F5344CB8AC3E}">
        <p14:creationId xmlns:p14="http://schemas.microsoft.com/office/powerpoint/2010/main" val="317243779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grpSp>
        <p:nvGrpSpPr>
          <p:cNvPr id="6" name="Group 5"/>
          <p:cNvGrpSpPr/>
          <p:nvPr/>
        </p:nvGrpSpPr>
        <p:grpSpPr>
          <a:xfrm>
            <a:off x="0" y="5852160"/>
            <a:ext cx="12192001" cy="1005840"/>
            <a:chOff x="0" y="5852160"/>
            <a:chExt cx="12192001" cy="1005840"/>
          </a:xfrm>
        </p:grpSpPr>
        <p:sp>
          <p:nvSpPr>
            <p:cNvPr id="8" name="Rectangle 7"/>
            <p:cNvSpPr/>
            <p:nvPr/>
          </p:nvSpPr>
          <p:spPr>
            <a:xfrm>
              <a:off x="1" y="5852160"/>
              <a:ext cx="12192000" cy="1005840"/>
            </a:xfrm>
            <a:prstGeom prst="rect">
              <a:avLst/>
            </a:prstGeom>
            <a:solidFill>
              <a:srgbClr val="061F5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5852160"/>
              <a:ext cx="10058400" cy="1005840"/>
            </a:xfrm>
            <a:prstGeom prst="rect">
              <a:avLst/>
            </a:prstGeom>
          </p:spPr>
        </p:pic>
      </p:grpSp>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64430" y="1"/>
            <a:ext cx="11100454" cy="5852160"/>
          </a:xfrm>
          <a:prstGeom prst="rect">
            <a:avLst/>
          </a:prstGeom>
        </p:spPr>
      </p:pic>
      <p:cxnSp>
        <p:nvCxnSpPr>
          <p:cNvPr id="14" name="Straight Arrow Connector 13"/>
          <p:cNvCxnSpPr/>
          <p:nvPr/>
        </p:nvCxnSpPr>
        <p:spPr>
          <a:xfrm>
            <a:off x="3658278" y="1621536"/>
            <a:ext cx="1064429" cy="2084832"/>
          </a:xfrm>
          <a:prstGeom prst="straightConnector1">
            <a:avLst/>
          </a:prstGeom>
          <a:ln w="38100">
            <a:noFill/>
            <a:tailEnd type="triangle"/>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7684100" y="440676"/>
            <a:ext cx="3083173" cy="1314968"/>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721716" y="440676"/>
            <a:ext cx="3701667" cy="131496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Arrow Connector 20"/>
          <p:cNvCxnSpPr/>
          <p:nvPr/>
        </p:nvCxnSpPr>
        <p:spPr>
          <a:xfrm>
            <a:off x="3658278" y="1013552"/>
            <a:ext cx="2352380" cy="2712286"/>
          </a:xfrm>
          <a:prstGeom prst="straightConnector1">
            <a:avLst/>
          </a:prstGeom>
          <a:ln w="762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0" y="675348"/>
            <a:ext cx="12192000" cy="461665"/>
          </a:xfrm>
          <a:prstGeom prst="rect">
            <a:avLst/>
          </a:prstGeom>
          <a:solidFill>
            <a:schemeClr val="bg1"/>
          </a:solidFill>
          <a:ln>
            <a:noFill/>
          </a:ln>
        </p:spPr>
        <p:txBody>
          <a:bodyPr wrap="square" rtlCol="0">
            <a:spAutoFit/>
          </a:bodyPr>
          <a:lstStyle/>
          <a:p>
            <a:r>
              <a:rPr lang="en-US" sz="2400" dirty="0" smtClean="0"/>
              <a:t>	ROTUNDA and CRYPT</a:t>
            </a:r>
          </a:p>
        </p:txBody>
      </p:sp>
      <p:sp>
        <p:nvSpPr>
          <p:cNvPr id="12" name="Rectangle 11"/>
          <p:cNvSpPr/>
          <p:nvPr/>
        </p:nvSpPr>
        <p:spPr>
          <a:xfrm>
            <a:off x="8535792" y="6031914"/>
            <a:ext cx="3372526"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Commission for Historical Statues </a:t>
            </a: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
            </a:r>
            <a:b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b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in </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the United States </a:t>
            </a: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Capitol</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8618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grpSp>
        <p:nvGrpSpPr>
          <p:cNvPr id="6" name="Group 5"/>
          <p:cNvGrpSpPr/>
          <p:nvPr/>
        </p:nvGrpSpPr>
        <p:grpSpPr>
          <a:xfrm>
            <a:off x="0" y="5852160"/>
            <a:ext cx="12192001" cy="1005840"/>
            <a:chOff x="0" y="5852160"/>
            <a:chExt cx="12192001" cy="1005840"/>
          </a:xfrm>
        </p:grpSpPr>
        <p:sp>
          <p:nvSpPr>
            <p:cNvPr id="8" name="Rectangle 7"/>
            <p:cNvSpPr/>
            <p:nvPr/>
          </p:nvSpPr>
          <p:spPr>
            <a:xfrm>
              <a:off x="1" y="5852160"/>
              <a:ext cx="12192000" cy="1005840"/>
            </a:xfrm>
            <a:prstGeom prst="rect">
              <a:avLst/>
            </a:prstGeom>
            <a:solidFill>
              <a:srgbClr val="061F5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5852160"/>
              <a:ext cx="10058400" cy="1005840"/>
            </a:xfrm>
            <a:prstGeom prst="rect">
              <a:avLst/>
            </a:prstGeom>
          </p:spPr>
        </p:pic>
      </p:grpSp>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64430" y="1"/>
            <a:ext cx="11100454" cy="5852160"/>
          </a:xfrm>
          <a:prstGeom prst="rect">
            <a:avLst/>
          </a:prstGeom>
        </p:spPr>
      </p:pic>
      <p:sp>
        <p:nvSpPr>
          <p:cNvPr id="18" name="Rectangle 17"/>
          <p:cNvSpPr/>
          <p:nvPr/>
        </p:nvSpPr>
        <p:spPr>
          <a:xfrm>
            <a:off x="766916" y="521110"/>
            <a:ext cx="4139381" cy="1140542"/>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7492127" y="451104"/>
            <a:ext cx="4139381" cy="1270881"/>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0" y="706848"/>
            <a:ext cx="12192000" cy="461665"/>
          </a:xfrm>
          <a:prstGeom prst="rect">
            <a:avLst/>
          </a:prstGeom>
          <a:solidFill>
            <a:schemeClr val="bg1"/>
          </a:solidFill>
        </p:spPr>
        <p:txBody>
          <a:bodyPr wrap="square" rtlCol="0" anchor="ctr">
            <a:spAutoFit/>
          </a:bodyPr>
          <a:lstStyle/>
          <a:p>
            <a:r>
              <a:rPr lang="en-US" sz="2400" dirty="0" smtClean="0"/>
              <a:t>	HALL OF COLUMNS</a:t>
            </a:r>
            <a:endParaRPr lang="en-US" sz="2400" dirty="0"/>
          </a:p>
        </p:txBody>
      </p:sp>
      <p:cxnSp>
        <p:nvCxnSpPr>
          <p:cNvPr id="14" name="Straight Arrow Connector 13"/>
          <p:cNvCxnSpPr/>
          <p:nvPr/>
        </p:nvCxnSpPr>
        <p:spPr>
          <a:xfrm>
            <a:off x="2930487" y="1168513"/>
            <a:ext cx="422315" cy="2464703"/>
          </a:xfrm>
          <a:prstGeom prst="straightConnector1">
            <a:avLst/>
          </a:prstGeom>
          <a:ln w="762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8535792" y="6031914"/>
            <a:ext cx="3372526"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Commission for Historical Statues </a:t>
            </a: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
            </a:r>
            <a:b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b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in </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the United States </a:t>
            </a: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Capitol</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889893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grpSp>
        <p:nvGrpSpPr>
          <p:cNvPr id="6" name="Group 5"/>
          <p:cNvGrpSpPr/>
          <p:nvPr/>
        </p:nvGrpSpPr>
        <p:grpSpPr>
          <a:xfrm>
            <a:off x="0" y="5852160"/>
            <a:ext cx="12192001" cy="1005840"/>
            <a:chOff x="0" y="5852160"/>
            <a:chExt cx="12192001" cy="1005840"/>
          </a:xfrm>
        </p:grpSpPr>
        <p:sp>
          <p:nvSpPr>
            <p:cNvPr id="8" name="Rectangle 7"/>
            <p:cNvSpPr/>
            <p:nvPr/>
          </p:nvSpPr>
          <p:spPr>
            <a:xfrm>
              <a:off x="1" y="5852160"/>
              <a:ext cx="12192000" cy="1005840"/>
            </a:xfrm>
            <a:prstGeom prst="rect">
              <a:avLst/>
            </a:prstGeom>
            <a:solidFill>
              <a:srgbClr val="061F5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5852160"/>
              <a:ext cx="10058400" cy="1005840"/>
            </a:xfrm>
            <a:prstGeom prst="rect">
              <a:avLst/>
            </a:prstGeom>
          </p:spPr>
        </p:pic>
      </p:grpSp>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64430" y="1"/>
            <a:ext cx="11100454" cy="5852160"/>
          </a:xfrm>
          <a:prstGeom prst="rect">
            <a:avLst/>
          </a:prstGeom>
        </p:spPr>
      </p:pic>
      <p:sp>
        <p:nvSpPr>
          <p:cNvPr id="18" name="Rectangle 17"/>
          <p:cNvSpPr/>
          <p:nvPr/>
        </p:nvSpPr>
        <p:spPr>
          <a:xfrm>
            <a:off x="766916" y="521110"/>
            <a:ext cx="4139381" cy="1140542"/>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7492127" y="451104"/>
            <a:ext cx="4139381" cy="1270881"/>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Arrow Connector 15"/>
          <p:cNvCxnSpPr/>
          <p:nvPr/>
        </p:nvCxnSpPr>
        <p:spPr>
          <a:xfrm>
            <a:off x="3734718" y="1090670"/>
            <a:ext cx="771181" cy="2666082"/>
          </a:xfrm>
          <a:prstGeom prst="straightConnector1">
            <a:avLst/>
          </a:prstGeom>
          <a:ln w="762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9146" y="680082"/>
            <a:ext cx="12192000" cy="461665"/>
          </a:xfrm>
          <a:prstGeom prst="rect">
            <a:avLst/>
          </a:prstGeom>
          <a:solidFill>
            <a:schemeClr val="bg1"/>
          </a:solidFill>
        </p:spPr>
        <p:txBody>
          <a:bodyPr wrap="square" rtlCol="0">
            <a:spAutoFit/>
          </a:bodyPr>
          <a:lstStyle/>
          <a:p>
            <a:r>
              <a:rPr lang="en-US" sz="2400" dirty="0" smtClean="0"/>
              <a:t>	NATIONAL STATUARY HALL</a:t>
            </a:r>
          </a:p>
        </p:txBody>
      </p:sp>
      <p:sp>
        <p:nvSpPr>
          <p:cNvPr id="11" name="Rectangle 10"/>
          <p:cNvSpPr/>
          <p:nvPr/>
        </p:nvSpPr>
        <p:spPr>
          <a:xfrm>
            <a:off x="8535792" y="6031914"/>
            <a:ext cx="3372526"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Commission for Historical Statues </a:t>
            </a: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
            </a:r>
            <a:b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b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in </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the United States </a:t>
            </a: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Capitol</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699545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cstate="email">
            <a:extLst>
              <a:ext uri="{28A0092B-C50C-407E-A947-70E740481C1C}">
                <a14:useLocalDpi xmlns:a14="http://schemas.microsoft.com/office/drawing/2010/main"/>
              </a:ext>
            </a:extLst>
          </a:blip>
          <a:srcRect b="5378"/>
          <a:stretch/>
        </p:blipFill>
        <p:spPr>
          <a:xfrm>
            <a:off x="0" y="0"/>
            <a:ext cx="12192000" cy="6864096"/>
          </a:xfrm>
          <a:prstGeom prst="rect">
            <a:avLst/>
          </a:prstGeom>
        </p:spPr>
      </p:pic>
      <p:grpSp>
        <p:nvGrpSpPr>
          <p:cNvPr id="6" name="Group 5"/>
          <p:cNvGrpSpPr/>
          <p:nvPr/>
        </p:nvGrpSpPr>
        <p:grpSpPr>
          <a:xfrm>
            <a:off x="0" y="5852160"/>
            <a:ext cx="12192001" cy="1005840"/>
            <a:chOff x="0" y="5852160"/>
            <a:chExt cx="12192001" cy="1005840"/>
          </a:xfrm>
        </p:grpSpPr>
        <p:sp>
          <p:nvSpPr>
            <p:cNvPr id="8" name="Rectangle 7"/>
            <p:cNvSpPr/>
            <p:nvPr/>
          </p:nvSpPr>
          <p:spPr>
            <a:xfrm>
              <a:off x="1" y="5852160"/>
              <a:ext cx="12192000" cy="1005840"/>
            </a:xfrm>
            <a:prstGeom prst="rect">
              <a:avLst/>
            </a:prstGeom>
            <a:solidFill>
              <a:srgbClr val="061F5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5852160"/>
              <a:ext cx="10058400" cy="1005840"/>
            </a:xfrm>
            <a:prstGeom prst="rect">
              <a:avLst/>
            </a:prstGeom>
          </p:spPr>
        </p:pic>
      </p:grpSp>
      <p:sp>
        <p:nvSpPr>
          <p:cNvPr id="15" name="TextBox 14"/>
          <p:cNvSpPr txBox="1"/>
          <p:nvPr/>
        </p:nvSpPr>
        <p:spPr>
          <a:xfrm>
            <a:off x="0" y="683857"/>
            <a:ext cx="12192000" cy="461665"/>
          </a:xfrm>
          <a:prstGeom prst="rect">
            <a:avLst/>
          </a:prstGeom>
          <a:solidFill>
            <a:schemeClr val="bg1"/>
          </a:solidFill>
        </p:spPr>
        <p:txBody>
          <a:bodyPr wrap="square" rtlCol="0">
            <a:spAutoFit/>
          </a:bodyPr>
          <a:lstStyle/>
          <a:p>
            <a:r>
              <a:rPr lang="en-US" sz="2400" dirty="0" smtClean="0"/>
              <a:t>	CAPITOL VISITORS CENTER (Emancipation Hall)</a:t>
            </a:r>
            <a:endParaRPr lang="en-US" sz="2400" dirty="0"/>
          </a:p>
        </p:txBody>
      </p:sp>
      <p:sp>
        <p:nvSpPr>
          <p:cNvPr id="11" name="Rectangle 10"/>
          <p:cNvSpPr/>
          <p:nvPr/>
        </p:nvSpPr>
        <p:spPr>
          <a:xfrm>
            <a:off x="8535792" y="6031914"/>
            <a:ext cx="3372526"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Commission for Historical Statues </a:t>
            </a: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
            </a:r>
            <a:b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b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in </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the United States </a:t>
            </a: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Capitol</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5538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cstate="email">
            <a:extLst>
              <a:ext uri="{28A0092B-C50C-407E-A947-70E740481C1C}">
                <a14:useLocalDpi xmlns:a14="http://schemas.microsoft.com/office/drawing/2010/main"/>
              </a:ext>
            </a:extLst>
          </a:blip>
          <a:srcRect r="43971"/>
          <a:stretch/>
        </p:blipFill>
        <p:spPr>
          <a:xfrm>
            <a:off x="0" y="0"/>
            <a:ext cx="4610911" cy="6864096"/>
          </a:xfrm>
          <a:prstGeom prst="rect">
            <a:avLst/>
          </a:prstGeom>
        </p:spPr>
      </p:pic>
      <p:grpSp>
        <p:nvGrpSpPr>
          <p:cNvPr id="6" name="Group 5"/>
          <p:cNvGrpSpPr/>
          <p:nvPr/>
        </p:nvGrpSpPr>
        <p:grpSpPr>
          <a:xfrm>
            <a:off x="0" y="5852160"/>
            <a:ext cx="12192001" cy="1005840"/>
            <a:chOff x="0" y="5852160"/>
            <a:chExt cx="12192001" cy="1005840"/>
          </a:xfrm>
        </p:grpSpPr>
        <p:sp>
          <p:nvSpPr>
            <p:cNvPr id="8" name="Rectangle 7"/>
            <p:cNvSpPr/>
            <p:nvPr/>
          </p:nvSpPr>
          <p:spPr>
            <a:xfrm>
              <a:off x="1" y="5852160"/>
              <a:ext cx="12192000" cy="1005840"/>
            </a:xfrm>
            <a:prstGeom prst="rect">
              <a:avLst/>
            </a:prstGeom>
            <a:solidFill>
              <a:srgbClr val="061F5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5852160"/>
              <a:ext cx="10058400" cy="1005840"/>
            </a:xfrm>
            <a:prstGeom prst="rect">
              <a:avLst/>
            </a:prstGeom>
          </p:spPr>
        </p:pic>
      </p:grpSp>
      <p:grpSp>
        <p:nvGrpSpPr>
          <p:cNvPr id="2" name="Group 1"/>
          <p:cNvGrpSpPr/>
          <p:nvPr/>
        </p:nvGrpSpPr>
        <p:grpSpPr>
          <a:xfrm>
            <a:off x="5391385" y="663923"/>
            <a:ext cx="6020142" cy="4524315"/>
            <a:chOff x="5029200" y="893467"/>
            <a:chExt cx="6020142" cy="4524315"/>
          </a:xfrm>
        </p:grpSpPr>
        <p:sp>
          <p:nvSpPr>
            <p:cNvPr id="11" name="TextBox 10"/>
            <p:cNvSpPr txBox="1"/>
            <p:nvPr/>
          </p:nvSpPr>
          <p:spPr>
            <a:xfrm>
              <a:off x="5029200" y="893467"/>
              <a:ext cx="2910733" cy="4524315"/>
            </a:xfrm>
            <a:prstGeom prst="rect">
              <a:avLst/>
            </a:prstGeom>
            <a:solidFill>
              <a:schemeClr val="bg1"/>
            </a:solidFill>
          </p:spPr>
          <p:txBody>
            <a:bodyPr wrap="square" rtlCol="0">
              <a:spAutoFit/>
            </a:bodyPr>
            <a:lstStyle/>
            <a:p>
              <a:r>
                <a:rPr lang="en-US" dirty="0" smtClean="0"/>
                <a:t>CAPITOL VISITORS CENTER</a:t>
              </a:r>
              <a:endParaRPr lang="en-US" dirty="0"/>
            </a:p>
            <a:p>
              <a:r>
                <a:rPr lang="en-US" dirty="0" smtClean="0"/>
                <a:t>24 </a:t>
              </a:r>
              <a:r>
                <a:rPr lang="en-US" dirty="0"/>
                <a:t>Statues</a:t>
              </a:r>
            </a:p>
            <a:p>
              <a:r>
                <a:rPr lang="en-US" dirty="0" smtClean="0"/>
                <a:t>24 </a:t>
              </a:r>
              <a:r>
                <a:rPr lang="en-US" dirty="0"/>
                <a:t>States</a:t>
              </a:r>
            </a:p>
            <a:p>
              <a:endParaRPr lang="en-US" dirty="0" smtClean="0"/>
            </a:p>
            <a:p>
              <a:r>
                <a:rPr lang="en-US" dirty="0" smtClean="0"/>
                <a:t>AK, Ernest </a:t>
              </a:r>
              <a:r>
                <a:rPr lang="en-US" dirty="0" err="1"/>
                <a:t>Gruenigh</a:t>
              </a:r>
              <a:endParaRPr lang="en-US" dirty="0"/>
            </a:p>
            <a:p>
              <a:r>
                <a:rPr lang="en-US" dirty="0" smtClean="0"/>
                <a:t>AL, Helen </a:t>
              </a:r>
              <a:r>
                <a:rPr lang="en-US" dirty="0"/>
                <a:t>Keller</a:t>
              </a:r>
            </a:p>
            <a:p>
              <a:r>
                <a:rPr lang="en-US" dirty="0" smtClean="0"/>
                <a:t>AR, James </a:t>
              </a:r>
              <a:r>
                <a:rPr lang="en-US" dirty="0"/>
                <a:t>Paul Clarke</a:t>
              </a:r>
            </a:p>
            <a:p>
              <a:r>
                <a:rPr lang="en-US" dirty="0" smtClean="0"/>
                <a:t>AZ, </a:t>
              </a:r>
              <a:r>
                <a:rPr lang="en-US" dirty="0" err="1" smtClean="0"/>
                <a:t>Eusebio</a:t>
              </a:r>
              <a:r>
                <a:rPr lang="en-US" dirty="0" smtClean="0"/>
                <a:t> </a:t>
              </a:r>
              <a:r>
                <a:rPr lang="en-US" dirty="0"/>
                <a:t>Kino</a:t>
              </a:r>
            </a:p>
            <a:p>
              <a:r>
                <a:rPr lang="en-US" dirty="0" smtClean="0"/>
                <a:t>CO, John </a:t>
              </a:r>
              <a:r>
                <a:rPr lang="en-US" dirty="0"/>
                <a:t>L. </a:t>
              </a:r>
              <a:r>
                <a:rPr lang="en-US" dirty="0" err="1"/>
                <a:t>Swigert</a:t>
              </a:r>
              <a:endParaRPr lang="en-US" dirty="0"/>
            </a:p>
            <a:p>
              <a:r>
                <a:rPr lang="en-US" dirty="0" smtClean="0"/>
                <a:t>DE, John </a:t>
              </a:r>
              <a:r>
                <a:rPr lang="en-US" dirty="0"/>
                <a:t>Middleton Clayton</a:t>
              </a:r>
            </a:p>
            <a:p>
              <a:r>
                <a:rPr lang="en-US" dirty="0" smtClean="0"/>
                <a:t>FL, Edmund </a:t>
              </a:r>
              <a:r>
                <a:rPr lang="en-US" dirty="0"/>
                <a:t>Kirby Smith</a:t>
              </a:r>
            </a:p>
            <a:p>
              <a:r>
                <a:rPr lang="en-US" dirty="0" smtClean="0"/>
                <a:t>HI, Kamehameha </a:t>
              </a:r>
              <a:r>
                <a:rPr lang="en-US" dirty="0"/>
                <a:t>I</a:t>
              </a:r>
            </a:p>
            <a:p>
              <a:r>
                <a:rPr lang="en-US" dirty="0" smtClean="0"/>
                <a:t>ID, William </a:t>
              </a:r>
              <a:r>
                <a:rPr lang="en-US" dirty="0"/>
                <a:t>Edgar Borah</a:t>
              </a:r>
            </a:p>
            <a:p>
              <a:r>
                <a:rPr lang="en-US" dirty="0" smtClean="0"/>
                <a:t>KY, Ephraim </a:t>
              </a:r>
              <a:r>
                <a:rPr lang="en-US" dirty="0"/>
                <a:t>McDowell</a:t>
              </a:r>
            </a:p>
            <a:p>
              <a:r>
                <a:rPr lang="en-US" dirty="0" smtClean="0"/>
                <a:t>LA, Edward </a:t>
              </a:r>
              <a:r>
                <a:rPr lang="en-US" dirty="0"/>
                <a:t>D. White</a:t>
              </a:r>
            </a:p>
            <a:p>
              <a:r>
                <a:rPr lang="en-US" dirty="0" smtClean="0"/>
                <a:t>MN. Maria </a:t>
              </a:r>
              <a:r>
                <a:rPr lang="en-US" dirty="0"/>
                <a:t>L. Sanford</a:t>
              </a:r>
            </a:p>
          </p:txBody>
        </p:sp>
        <p:sp>
          <p:nvSpPr>
            <p:cNvPr id="12" name="TextBox 11"/>
            <p:cNvSpPr txBox="1"/>
            <p:nvPr/>
          </p:nvSpPr>
          <p:spPr>
            <a:xfrm>
              <a:off x="8149626" y="893467"/>
              <a:ext cx="2899716" cy="4524315"/>
            </a:xfrm>
            <a:prstGeom prst="rect">
              <a:avLst/>
            </a:prstGeom>
            <a:noFill/>
          </p:spPr>
          <p:txBody>
            <a:bodyPr wrap="square" rtlCol="0">
              <a:spAutoFit/>
            </a:bodyPr>
            <a:lstStyle/>
            <a:p>
              <a:endParaRPr lang="en-US" dirty="0" smtClean="0"/>
            </a:p>
            <a:p>
              <a:endParaRPr lang="en-US" dirty="0"/>
            </a:p>
            <a:p>
              <a:endParaRPr lang="en-US" dirty="0" smtClean="0"/>
            </a:p>
            <a:p>
              <a:endParaRPr lang="en-US" dirty="0" smtClean="0"/>
            </a:p>
            <a:p>
              <a:r>
                <a:rPr lang="en-US" dirty="0" smtClean="0"/>
                <a:t>MS, James </a:t>
              </a:r>
              <a:r>
                <a:rPr lang="en-US" dirty="0"/>
                <a:t>Z. George</a:t>
              </a:r>
            </a:p>
            <a:p>
              <a:r>
                <a:rPr lang="en-US" dirty="0" smtClean="0"/>
                <a:t>MT, Jeannette </a:t>
              </a:r>
              <a:r>
                <a:rPr lang="en-US" dirty="0"/>
                <a:t>Rankin</a:t>
              </a:r>
            </a:p>
            <a:p>
              <a:r>
                <a:rPr lang="en-US" dirty="0" smtClean="0"/>
                <a:t>ND, Sakakawea</a:t>
              </a:r>
              <a:endParaRPr lang="en-US" dirty="0"/>
            </a:p>
            <a:p>
              <a:r>
                <a:rPr lang="en-US" dirty="0" smtClean="0"/>
                <a:t>NE, Julius </a:t>
              </a:r>
              <a:r>
                <a:rPr lang="en-US" dirty="0"/>
                <a:t>Sterling Morgan</a:t>
              </a:r>
            </a:p>
            <a:p>
              <a:r>
                <a:rPr lang="en-US" dirty="0" smtClean="0"/>
                <a:t>NM, Po-pay</a:t>
              </a:r>
              <a:endParaRPr lang="en-US" dirty="0"/>
            </a:p>
            <a:p>
              <a:r>
                <a:rPr lang="en-US" dirty="0" smtClean="0"/>
                <a:t>NV, Sarah </a:t>
              </a:r>
              <a:r>
                <a:rPr lang="en-US" dirty="0"/>
                <a:t>Winnemucca</a:t>
              </a:r>
            </a:p>
            <a:p>
              <a:r>
                <a:rPr lang="en-US" dirty="0" smtClean="0"/>
                <a:t>OR, John </a:t>
              </a:r>
              <a:r>
                <a:rPr lang="en-US" dirty="0" err="1"/>
                <a:t>McLoughlin</a:t>
              </a:r>
              <a:endParaRPr lang="en-US" dirty="0"/>
            </a:p>
            <a:p>
              <a:r>
                <a:rPr lang="en-US" dirty="0" smtClean="0"/>
                <a:t>SC, Wade </a:t>
              </a:r>
              <a:r>
                <a:rPr lang="en-US" dirty="0"/>
                <a:t>Hampton</a:t>
              </a:r>
            </a:p>
            <a:p>
              <a:r>
                <a:rPr lang="en-US" dirty="0" smtClean="0"/>
                <a:t>SD, Joseph </a:t>
              </a:r>
              <a:r>
                <a:rPr lang="en-US" dirty="0"/>
                <a:t>Ward</a:t>
              </a:r>
            </a:p>
            <a:p>
              <a:r>
                <a:rPr lang="en-US" dirty="0" smtClean="0"/>
                <a:t>UT, Philo </a:t>
              </a:r>
              <a:r>
                <a:rPr lang="en-US" dirty="0"/>
                <a:t>T. Farnsworth</a:t>
              </a:r>
            </a:p>
            <a:p>
              <a:r>
                <a:rPr lang="en-US" dirty="0" smtClean="0"/>
                <a:t>WA, Mother </a:t>
              </a:r>
              <a:r>
                <a:rPr lang="en-US" dirty="0"/>
                <a:t>Joseph</a:t>
              </a:r>
            </a:p>
            <a:p>
              <a:r>
                <a:rPr lang="en-US" dirty="0" smtClean="0"/>
                <a:t>WY, Chief Washakie</a:t>
              </a:r>
              <a:endParaRPr lang="en-US" dirty="0"/>
            </a:p>
          </p:txBody>
        </p:sp>
      </p:grpSp>
      <p:sp>
        <p:nvSpPr>
          <p:cNvPr id="13" name="Rectangle 12"/>
          <p:cNvSpPr/>
          <p:nvPr/>
        </p:nvSpPr>
        <p:spPr>
          <a:xfrm>
            <a:off x="8535792" y="6031914"/>
            <a:ext cx="3372526"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Commission for Historical Statues </a:t>
            </a: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
            </a:r>
            <a:b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b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in </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the United States </a:t>
            </a: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Capitol</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001742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 y="0"/>
            <a:ext cx="12184655" cy="6839712"/>
          </a:xfrm>
          <a:prstGeom prst="rect">
            <a:avLst/>
          </a:prstGeom>
        </p:spPr>
      </p:pic>
      <p:grpSp>
        <p:nvGrpSpPr>
          <p:cNvPr id="6" name="Group 5"/>
          <p:cNvGrpSpPr/>
          <p:nvPr/>
        </p:nvGrpSpPr>
        <p:grpSpPr>
          <a:xfrm>
            <a:off x="0" y="5852160"/>
            <a:ext cx="12192001" cy="1005840"/>
            <a:chOff x="0" y="5852160"/>
            <a:chExt cx="12192001" cy="1005840"/>
          </a:xfrm>
        </p:grpSpPr>
        <p:sp>
          <p:nvSpPr>
            <p:cNvPr id="8" name="Rectangle 7"/>
            <p:cNvSpPr/>
            <p:nvPr/>
          </p:nvSpPr>
          <p:spPr>
            <a:xfrm>
              <a:off x="1" y="5852160"/>
              <a:ext cx="12192000" cy="1005840"/>
            </a:xfrm>
            <a:prstGeom prst="rect">
              <a:avLst/>
            </a:prstGeom>
            <a:solidFill>
              <a:srgbClr val="061F5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5852160"/>
              <a:ext cx="10058400" cy="1005840"/>
            </a:xfrm>
            <a:prstGeom prst="rect">
              <a:avLst/>
            </a:prstGeom>
          </p:spPr>
        </p:pic>
      </p:grpSp>
      <p:sp>
        <p:nvSpPr>
          <p:cNvPr id="7" name="TextBox 6"/>
          <p:cNvSpPr txBox="1"/>
          <p:nvPr/>
        </p:nvSpPr>
        <p:spPr>
          <a:xfrm>
            <a:off x="0" y="443754"/>
            <a:ext cx="12184654" cy="461665"/>
          </a:xfrm>
          <a:prstGeom prst="rect">
            <a:avLst/>
          </a:prstGeom>
          <a:solidFill>
            <a:schemeClr val="bg1"/>
          </a:solidFill>
        </p:spPr>
        <p:txBody>
          <a:bodyPr wrap="square" rtlCol="0">
            <a:spAutoFit/>
          </a:bodyPr>
          <a:lstStyle/>
          <a:p>
            <a:r>
              <a:rPr lang="en-US" dirty="0" smtClean="0">
                <a:latin typeface="+mj-lt"/>
              </a:rPr>
              <a:t>	</a:t>
            </a:r>
            <a:r>
              <a:rPr lang="en-US" sz="2400" dirty="0" smtClean="0"/>
              <a:t>NATIONAL STATUARY HALL</a:t>
            </a:r>
            <a:endParaRPr lang="en-US" dirty="0" smtClean="0"/>
          </a:p>
        </p:txBody>
      </p:sp>
      <p:sp>
        <p:nvSpPr>
          <p:cNvPr id="10" name="Rectangle 9"/>
          <p:cNvSpPr/>
          <p:nvPr/>
        </p:nvSpPr>
        <p:spPr>
          <a:xfrm>
            <a:off x="8535792" y="6031914"/>
            <a:ext cx="3372526"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Commission for Historical Statues </a:t>
            </a: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
            </a:r>
            <a:b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b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in </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the United States </a:t>
            </a: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Capitol</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711597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 y="-19050"/>
            <a:ext cx="12192001" cy="6877050"/>
          </a:xfrm>
          <a:prstGeom prst="rect">
            <a:avLst/>
          </a:prstGeom>
        </p:spPr>
      </p:pic>
      <p:grpSp>
        <p:nvGrpSpPr>
          <p:cNvPr id="5" name="Group 4"/>
          <p:cNvGrpSpPr/>
          <p:nvPr/>
        </p:nvGrpSpPr>
        <p:grpSpPr>
          <a:xfrm>
            <a:off x="0" y="5852160"/>
            <a:ext cx="12192001" cy="1005840"/>
            <a:chOff x="-90616" y="5852160"/>
            <a:chExt cx="12192001" cy="1005840"/>
          </a:xfrm>
        </p:grpSpPr>
        <p:grpSp>
          <p:nvGrpSpPr>
            <p:cNvPr id="7" name="Group 6"/>
            <p:cNvGrpSpPr/>
            <p:nvPr/>
          </p:nvGrpSpPr>
          <p:grpSpPr>
            <a:xfrm>
              <a:off x="-90616" y="5852160"/>
              <a:ext cx="12192001" cy="1005840"/>
              <a:chOff x="0" y="5852160"/>
              <a:chExt cx="12192001" cy="1005840"/>
            </a:xfrm>
          </p:grpSpPr>
          <p:sp>
            <p:nvSpPr>
              <p:cNvPr id="9" name="Rectangle 8"/>
              <p:cNvSpPr/>
              <p:nvPr/>
            </p:nvSpPr>
            <p:spPr>
              <a:xfrm>
                <a:off x="1" y="5852160"/>
                <a:ext cx="12192000" cy="1005840"/>
              </a:xfrm>
              <a:prstGeom prst="rect">
                <a:avLst/>
              </a:prstGeom>
              <a:solidFill>
                <a:srgbClr val="061F5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5852160"/>
                <a:ext cx="10058400" cy="1005840"/>
              </a:xfrm>
              <a:prstGeom prst="rect">
                <a:avLst/>
              </a:prstGeom>
            </p:spPr>
          </p:pic>
        </p:grpSp>
        <p:sp>
          <p:nvSpPr>
            <p:cNvPr id="8" name="TextBox 7"/>
            <p:cNvSpPr txBox="1"/>
            <p:nvPr/>
          </p:nvSpPr>
          <p:spPr>
            <a:xfrm>
              <a:off x="8222111" y="5893415"/>
              <a:ext cx="3798916" cy="369332"/>
            </a:xfrm>
            <a:prstGeom prst="rect">
              <a:avLst/>
            </a:prstGeom>
            <a:noFill/>
          </p:spPr>
          <p:txBody>
            <a:bodyPr wrap="square" rtlCol="0">
              <a:spAutoFit/>
            </a:bodyPr>
            <a:lstStyle/>
            <a:p>
              <a:pPr algn="ctr"/>
              <a:endParaRPr lang="en-US" dirty="0">
                <a:solidFill>
                  <a:schemeClr val="bg1"/>
                </a:solidFill>
              </a:endParaRPr>
            </a:p>
          </p:txBody>
        </p:sp>
      </p:grpSp>
      <p:sp>
        <p:nvSpPr>
          <p:cNvPr id="11" name="Title 1"/>
          <p:cNvSpPr>
            <a:spLocks noGrp="1"/>
          </p:cNvSpPr>
          <p:nvPr>
            <p:ph type="title"/>
          </p:nvPr>
        </p:nvSpPr>
        <p:spPr>
          <a:xfrm rot="10800000" flipV="1">
            <a:off x="609596" y="514351"/>
            <a:ext cx="5283073" cy="5337810"/>
          </a:xfrm>
        </p:spPr>
        <p:txBody>
          <a:bodyPr anchor="t">
            <a:noAutofit/>
          </a:bodyPr>
          <a:lstStyle/>
          <a:p>
            <a:r>
              <a:rPr lang="en-US" dirty="0" smtClean="0">
                <a:solidFill>
                  <a:schemeClr val="bg1"/>
                </a:solidFill>
                <a:latin typeface="+mn-lt"/>
              </a:rPr>
              <a:t/>
            </a:r>
            <a:br>
              <a:rPr lang="en-US" dirty="0" smtClean="0">
                <a:solidFill>
                  <a:schemeClr val="bg1"/>
                </a:solidFill>
                <a:latin typeface="+mn-lt"/>
              </a:rPr>
            </a:br>
            <a:r>
              <a:rPr lang="en-US" dirty="0" smtClean="0">
                <a:solidFill>
                  <a:schemeClr val="bg1"/>
                </a:solidFill>
                <a:latin typeface="+mn-lt"/>
              </a:rPr>
              <a:t>MEETING of the COMMISSION for HISTORICAL </a:t>
            </a:r>
            <a:r>
              <a:rPr lang="en-US" dirty="0">
                <a:solidFill>
                  <a:schemeClr val="bg1"/>
                </a:solidFill>
                <a:latin typeface="+mn-lt"/>
              </a:rPr>
              <a:t>STATUES </a:t>
            </a:r>
            <a:r>
              <a:rPr lang="en-US" dirty="0" smtClean="0">
                <a:solidFill>
                  <a:schemeClr val="bg1"/>
                </a:solidFill>
                <a:latin typeface="+mn-lt"/>
              </a:rPr>
              <a:t/>
            </a:r>
            <a:br>
              <a:rPr lang="en-US" dirty="0" smtClean="0">
                <a:solidFill>
                  <a:schemeClr val="bg1"/>
                </a:solidFill>
                <a:latin typeface="+mn-lt"/>
              </a:rPr>
            </a:br>
            <a:r>
              <a:rPr lang="en-US" dirty="0" smtClean="0">
                <a:solidFill>
                  <a:schemeClr val="bg1"/>
                </a:solidFill>
                <a:latin typeface="+mn-lt"/>
              </a:rPr>
              <a:t>in the </a:t>
            </a:r>
            <a:r>
              <a:rPr lang="en-US" dirty="0">
                <a:solidFill>
                  <a:schemeClr val="bg1"/>
                </a:solidFill>
                <a:latin typeface="+mn-lt"/>
              </a:rPr>
              <a:t>UNITED STATES CAPITOL </a:t>
            </a:r>
            <a:r>
              <a:rPr lang="en-US" sz="2400" dirty="0" smtClean="0">
                <a:solidFill>
                  <a:schemeClr val="bg1"/>
                </a:solidFill>
              </a:rPr>
              <a:t/>
            </a:r>
            <a:br>
              <a:rPr lang="en-US" sz="2400" dirty="0" smtClean="0">
                <a:solidFill>
                  <a:schemeClr val="bg1"/>
                </a:solidFill>
              </a:rPr>
            </a:br>
            <a:r>
              <a:rPr lang="en-US" sz="2400" dirty="0" smtClean="0">
                <a:solidFill>
                  <a:schemeClr val="bg1"/>
                </a:solidFill>
              </a:rPr>
              <a:t/>
            </a:r>
            <a:br>
              <a:rPr lang="en-US" sz="2400" dirty="0" smtClean="0">
                <a:solidFill>
                  <a:schemeClr val="bg1"/>
                </a:solidFill>
              </a:rPr>
            </a:br>
            <a:r>
              <a:rPr lang="en-US" sz="2700" dirty="0" smtClean="0">
                <a:solidFill>
                  <a:schemeClr val="bg1"/>
                </a:solidFill>
                <a:latin typeface="+mn-lt"/>
              </a:rPr>
              <a:t>9:30 </a:t>
            </a:r>
            <a:r>
              <a:rPr lang="en-US" sz="2700" dirty="0">
                <a:solidFill>
                  <a:schemeClr val="bg1"/>
                </a:solidFill>
                <a:latin typeface="+mn-lt"/>
              </a:rPr>
              <a:t>a.m. </a:t>
            </a:r>
            <a:r>
              <a:rPr lang="en-US" sz="2700" dirty="0" smtClean="0">
                <a:solidFill>
                  <a:schemeClr val="bg1"/>
                </a:solidFill>
                <a:latin typeface="+mn-lt"/>
              </a:rPr>
              <a:t>  July </a:t>
            </a:r>
            <a:r>
              <a:rPr lang="en-US" sz="2700" dirty="0">
                <a:solidFill>
                  <a:schemeClr val="bg1"/>
                </a:solidFill>
                <a:latin typeface="+mn-lt"/>
              </a:rPr>
              <a:t>24, </a:t>
            </a:r>
            <a:r>
              <a:rPr lang="en-US" sz="2700" dirty="0" smtClean="0">
                <a:solidFill>
                  <a:schemeClr val="bg1"/>
                </a:solidFill>
                <a:latin typeface="+mn-lt"/>
              </a:rPr>
              <a:t>2020 </a:t>
            </a:r>
            <a:br>
              <a:rPr lang="en-US" sz="2700" dirty="0" smtClean="0">
                <a:solidFill>
                  <a:schemeClr val="bg1"/>
                </a:solidFill>
                <a:latin typeface="+mn-lt"/>
              </a:rPr>
            </a:br>
            <a:r>
              <a:rPr lang="en-US" sz="1800" dirty="0" smtClean="0">
                <a:solidFill>
                  <a:schemeClr val="bg1"/>
                </a:solidFill>
                <a:latin typeface="+mn-lt"/>
              </a:rPr>
              <a:t>(this meeting will take place online) </a:t>
            </a:r>
            <a:r>
              <a:rPr lang="en-US" sz="2000" dirty="0" smtClean="0">
                <a:solidFill>
                  <a:schemeClr val="bg1"/>
                </a:solidFill>
                <a:latin typeface="+mn-lt"/>
              </a:rPr>
              <a:t/>
            </a:r>
            <a:br>
              <a:rPr lang="en-US" sz="2000" dirty="0" smtClean="0">
                <a:solidFill>
                  <a:schemeClr val="bg1"/>
                </a:solidFill>
                <a:latin typeface="+mn-lt"/>
              </a:rPr>
            </a:br>
            <a:endParaRPr lang="en-US" sz="2400" dirty="0">
              <a:solidFill>
                <a:schemeClr val="bg1"/>
              </a:solidFill>
              <a:latin typeface="+mn-lt"/>
            </a:endParaRPr>
          </a:p>
        </p:txBody>
      </p:sp>
      <p:sp>
        <p:nvSpPr>
          <p:cNvPr id="12" name="TextBox 11"/>
          <p:cNvSpPr txBox="1"/>
          <p:nvPr/>
        </p:nvSpPr>
        <p:spPr>
          <a:xfrm flipH="1">
            <a:off x="6095999" y="514351"/>
            <a:ext cx="5495925" cy="5010150"/>
          </a:xfrm>
          <a:prstGeom prst="rect">
            <a:avLst/>
          </a:prstGeom>
          <a:solidFill>
            <a:srgbClr val="800000">
              <a:alpha val="72941"/>
            </a:srgbClr>
          </a:solidFill>
        </p:spPr>
        <p:txBody>
          <a:bodyPr wrap="square" rtlCol="0">
            <a:noAutofit/>
          </a:bodyPr>
          <a:lstStyle/>
          <a:p>
            <a:endParaRPr lang="en-US" sz="2000" dirty="0" smtClean="0">
              <a:solidFill>
                <a:schemeClr val="bg1"/>
              </a:solidFill>
            </a:endParaRPr>
          </a:p>
          <a:p>
            <a:pPr algn="ctr"/>
            <a:r>
              <a:rPr lang="en-US" sz="2000" u="sng" dirty="0" smtClean="0">
                <a:solidFill>
                  <a:schemeClr val="bg1"/>
                </a:solidFill>
              </a:rPr>
              <a:t>AGENDA</a:t>
            </a:r>
            <a:r>
              <a:rPr lang="en-US" sz="2000" dirty="0" smtClean="0">
                <a:solidFill>
                  <a:schemeClr val="bg1"/>
                </a:solidFill>
              </a:rPr>
              <a:t> </a:t>
            </a:r>
          </a:p>
          <a:p>
            <a:pPr algn="ctr"/>
            <a:r>
              <a:rPr lang="en-US" sz="2000" dirty="0">
                <a:solidFill>
                  <a:schemeClr val="bg1"/>
                </a:solidFill>
              </a:rPr>
              <a:t/>
            </a:r>
            <a:br>
              <a:rPr lang="en-US" sz="2000" dirty="0">
                <a:solidFill>
                  <a:schemeClr val="bg1"/>
                </a:solidFill>
              </a:rPr>
            </a:br>
            <a:r>
              <a:rPr lang="en-US" sz="1600" b="1" u="sng" dirty="0" smtClean="0">
                <a:solidFill>
                  <a:schemeClr val="accent4"/>
                </a:solidFill>
              </a:rPr>
              <a:t>Call </a:t>
            </a:r>
            <a:r>
              <a:rPr lang="en-US" sz="1600" b="1" u="sng" dirty="0">
                <a:solidFill>
                  <a:schemeClr val="accent4"/>
                </a:solidFill>
              </a:rPr>
              <a:t>to </a:t>
            </a:r>
            <a:r>
              <a:rPr lang="en-US" sz="1600" b="1" u="sng" dirty="0" smtClean="0">
                <a:solidFill>
                  <a:schemeClr val="accent4"/>
                </a:solidFill>
              </a:rPr>
              <a:t>Order by Julie </a:t>
            </a:r>
            <a:r>
              <a:rPr lang="en-US" sz="1600" b="1" u="sng" dirty="0">
                <a:solidFill>
                  <a:schemeClr val="accent4"/>
                </a:solidFill>
              </a:rPr>
              <a:t>Langan, </a:t>
            </a:r>
            <a:r>
              <a:rPr lang="en-US" sz="1600" b="1" u="sng" dirty="0" smtClean="0">
                <a:solidFill>
                  <a:schemeClr val="accent4"/>
                </a:solidFill>
              </a:rPr>
              <a:t>Ex-Officio </a:t>
            </a:r>
            <a:r>
              <a:rPr lang="en-US" sz="1600" b="1" u="sng" dirty="0">
                <a:solidFill>
                  <a:schemeClr val="accent4"/>
                </a:solidFill>
              </a:rPr>
              <a:t>Member </a:t>
            </a:r>
            <a:r>
              <a:rPr lang="en-US" sz="1600" dirty="0">
                <a:solidFill>
                  <a:schemeClr val="bg1"/>
                </a:solidFill>
              </a:rPr>
              <a:t/>
            </a:r>
            <a:br>
              <a:rPr lang="en-US" sz="1600" dirty="0">
                <a:solidFill>
                  <a:schemeClr val="bg1"/>
                </a:solidFill>
              </a:rPr>
            </a:br>
            <a:r>
              <a:rPr lang="en-US" sz="1600" dirty="0" smtClean="0">
                <a:solidFill>
                  <a:schemeClr val="bg1"/>
                </a:solidFill>
              </a:rPr>
              <a:t>Roll </a:t>
            </a:r>
            <a:r>
              <a:rPr lang="en-US" sz="1600" dirty="0">
                <a:solidFill>
                  <a:schemeClr val="bg1"/>
                </a:solidFill>
              </a:rPr>
              <a:t>Call </a:t>
            </a:r>
            <a:r>
              <a:rPr lang="en-US" sz="1600" dirty="0" smtClean="0">
                <a:solidFill>
                  <a:schemeClr val="bg1"/>
                </a:solidFill>
              </a:rPr>
              <a:t>of Attendees</a:t>
            </a:r>
            <a:r>
              <a:rPr lang="en-US" sz="1600" dirty="0">
                <a:solidFill>
                  <a:schemeClr val="bg1"/>
                </a:solidFill>
              </a:rPr>
              <a:t/>
            </a:r>
            <a:br>
              <a:rPr lang="en-US" sz="1600" dirty="0">
                <a:solidFill>
                  <a:schemeClr val="bg1"/>
                </a:solidFill>
              </a:rPr>
            </a:br>
            <a:r>
              <a:rPr lang="en-US" sz="1600" dirty="0" smtClean="0">
                <a:solidFill>
                  <a:schemeClr val="bg1"/>
                </a:solidFill>
              </a:rPr>
              <a:t>Approval </a:t>
            </a:r>
            <a:r>
              <a:rPr lang="en-US" sz="1600" dirty="0">
                <a:solidFill>
                  <a:schemeClr val="bg1"/>
                </a:solidFill>
              </a:rPr>
              <a:t>of Meeting Agenda </a:t>
            </a:r>
            <a:br>
              <a:rPr lang="en-US" sz="1600" dirty="0">
                <a:solidFill>
                  <a:schemeClr val="bg1"/>
                </a:solidFill>
              </a:rPr>
            </a:br>
            <a:r>
              <a:rPr lang="en-US" sz="1600" dirty="0" smtClean="0">
                <a:solidFill>
                  <a:schemeClr val="bg1"/>
                </a:solidFill>
              </a:rPr>
              <a:t>Approval </a:t>
            </a:r>
            <a:r>
              <a:rPr lang="en-US" sz="1600" dirty="0">
                <a:solidFill>
                  <a:schemeClr val="bg1"/>
                </a:solidFill>
              </a:rPr>
              <a:t>of July 1, 2020 Meeting Minutes </a:t>
            </a:r>
            <a:endParaRPr lang="en-US" sz="1600" dirty="0" smtClean="0">
              <a:solidFill>
                <a:schemeClr val="bg1"/>
              </a:solidFill>
            </a:endParaRPr>
          </a:p>
          <a:p>
            <a:pPr algn="ctr"/>
            <a:r>
              <a:rPr lang="en-US" sz="1600" dirty="0" smtClean="0">
                <a:solidFill>
                  <a:schemeClr val="bg1"/>
                </a:solidFill>
              </a:rPr>
              <a:t>Election </a:t>
            </a:r>
            <a:r>
              <a:rPr lang="en-US" sz="1600" dirty="0">
                <a:solidFill>
                  <a:schemeClr val="bg1"/>
                </a:solidFill>
              </a:rPr>
              <a:t>of Chair &amp; Vice Chair </a:t>
            </a:r>
            <a:br>
              <a:rPr lang="en-US" sz="1600" dirty="0">
                <a:solidFill>
                  <a:schemeClr val="bg1"/>
                </a:solidFill>
              </a:rPr>
            </a:br>
            <a:r>
              <a:rPr lang="en-US" sz="1600" dirty="0" smtClean="0">
                <a:solidFill>
                  <a:schemeClr val="bg1"/>
                </a:solidFill>
              </a:rPr>
              <a:t>Overview </a:t>
            </a:r>
            <a:r>
              <a:rPr lang="en-US" sz="1600" dirty="0">
                <a:solidFill>
                  <a:schemeClr val="bg1"/>
                </a:solidFill>
              </a:rPr>
              <a:t>of Commission Responsibilities </a:t>
            </a:r>
            <a:br>
              <a:rPr lang="en-US" sz="1600" dirty="0">
                <a:solidFill>
                  <a:schemeClr val="bg1"/>
                </a:solidFill>
              </a:rPr>
            </a:br>
            <a:r>
              <a:rPr lang="en-US" sz="1600" dirty="0" smtClean="0">
                <a:solidFill>
                  <a:schemeClr val="bg1"/>
                </a:solidFill>
              </a:rPr>
              <a:t>Overview </a:t>
            </a:r>
            <a:r>
              <a:rPr lang="en-US" sz="1600" dirty="0">
                <a:solidFill>
                  <a:schemeClr val="bg1"/>
                </a:solidFill>
              </a:rPr>
              <a:t>of Statuary Hall and Robert E. Lee Statue </a:t>
            </a:r>
            <a:br>
              <a:rPr lang="en-US" sz="1600" dirty="0">
                <a:solidFill>
                  <a:schemeClr val="bg1"/>
                </a:solidFill>
              </a:rPr>
            </a:br>
            <a:r>
              <a:rPr lang="en-US" sz="1600" dirty="0" smtClean="0">
                <a:solidFill>
                  <a:schemeClr val="bg1"/>
                </a:solidFill>
              </a:rPr>
              <a:t>Remarks </a:t>
            </a:r>
            <a:r>
              <a:rPr lang="en-US" sz="1600" dirty="0">
                <a:solidFill>
                  <a:schemeClr val="bg1"/>
                </a:solidFill>
              </a:rPr>
              <a:t>from Governor Ralph S. </a:t>
            </a:r>
            <a:r>
              <a:rPr lang="en-US" sz="1600" dirty="0" smtClean="0">
                <a:solidFill>
                  <a:schemeClr val="bg1"/>
                </a:solidFill>
              </a:rPr>
              <a:t>Northam</a:t>
            </a:r>
            <a:r>
              <a:rPr lang="en-US" sz="1600" dirty="0">
                <a:solidFill>
                  <a:schemeClr val="bg1"/>
                </a:solidFill>
              </a:rPr>
              <a:t/>
            </a:r>
            <a:br>
              <a:rPr lang="en-US" sz="1600" dirty="0">
                <a:solidFill>
                  <a:schemeClr val="bg1"/>
                </a:solidFill>
              </a:rPr>
            </a:br>
            <a:r>
              <a:rPr lang="en-US" sz="1600" dirty="0" smtClean="0">
                <a:solidFill>
                  <a:schemeClr val="bg1"/>
                </a:solidFill>
              </a:rPr>
              <a:t>Overview </a:t>
            </a:r>
            <a:r>
              <a:rPr lang="en-US" sz="1600" dirty="0">
                <a:solidFill>
                  <a:schemeClr val="bg1"/>
                </a:solidFill>
              </a:rPr>
              <a:t>of Statue Removal Process </a:t>
            </a:r>
            <a:br>
              <a:rPr lang="en-US" sz="1600" dirty="0">
                <a:solidFill>
                  <a:schemeClr val="bg1"/>
                </a:solidFill>
              </a:rPr>
            </a:br>
            <a:r>
              <a:rPr lang="en-US" sz="1600" dirty="0" smtClean="0">
                <a:solidFill>
                  <a:schemeClr val="bg1"/>
                </a:solidFill>
              </a:rPr>
              <a:t>Public </a:t>
            </a:r>
            <a:r>
              <a:rPr lang="en-US" sz="1600" dirty="0">
                <a:solidFill>
                  <a:schemeClr val="bg1"/>
                </a:solidFill>
              </a:rPr>
              <a:t>Comment (90 minutes) </a:t>
            </a:r>
            <a:br>
              <a:rPr lang="en-US" sz="1600" dirty="0">
                <a:solidFill>
                  <a:schemeClr val="bg1"/>
                </a:solidFill>
              </a:rPr>
            </a:br>
            <a:r>
              <a:rPr lang="en-US" sz="1600" dirty="0" smtClean="0">
                <a:solidFill>
                  <a:schemeClr val="bg1"/>
                </a:solidFill>
              </a:rPr>
              <a:t>Overview </a:t>
            </a:r>
            <a:r>
              <a:rPr lang="en-US" sz="1600" dirty="0">
                <a:solidFill>
                  <a:schemeClr val="bg1"/>
                </a:solidFill>
              </a:rPr>
              <a:t>of Written Public Comments </a:t>
            </a:r>
            <a:br>
              <a:rPr lang="en-US" sz="1600" dirty="0">
                <a:solidFill>
                  <a:schemeClr val="bg1"/>
                </a:solidFill>
              </a:rPr>
            </a:br>
            <a:r>
              <a:rPr lang="en-US" sz="1600" dirty="0" smtClean="0">
                <a:solidFill>
                  <a:schemeClr val="bg1"/>
                </a:solidFill>
              </a:rPr>
              <a:t>Board </a:t>
            </a:r>
            <a:r>
              <a:rPr lang="en-US" sz="1600" dirty="0">
                <a:solidFill>
                  <a:schemeClr val="bg1"/>
                </a:solidFill>
              </a:rPr>
              <a:t>Discussion Regarding Removal of Robert E. Lee Statue </a:t>
            </a:r>
            <a:br>
              <a:rPr lang="en-US" sz="1600" dirty="0">
                <a:solidFill>
                  <a:schemeClr val="bg1"/>
                </a:solidFill>
              </a:rPr>
            </a:br>
            <a:r>
              <a:rPr lang="en-US" sz="1600" dirty="0" smtClean="0">
                <a:solidFill>
                  <a:schemeClr val="bg1"/>
                </a:solidFill>
              </a:rPr>
              <a:t>Next </a:t>
            </a:r>
            <a:r>
              <a:rPr lang="en-US" sz="1600" dirty="0">
                <a:solidFill>
                  <a:schemeClr val="bg1"/>
                </a:solidFill>
              </a:rPr>
              <a:t>Steps </a:t>
            </a:r>
            <a:endParaRPr lang="en-US" sz="1600" dirty="0" smtClean="0">
              <a:solidFill>
                <a:schemeClr val="bg1"/>
              </a:solidFill>
            </a:endParaRPr>
          </a:p>
          <a:p>
            <a:pPr algn="ctr"/>
            <a:endParaRPr lang="en-US" sz="1600" dirty="0" smtClean="0">
              <a:solidFill>
                <a:schemeClr val="bg1"/>
              </a:solidFill>
            </a:endParaRPr>
          </a:p>
          <a:p>
            <a:pPr algn="ctr"/>
            <a:r>
              <a:rPr lang="en-US" sz="1600" dirty="0" smtClean="0">
                <a:solidFill>
                  <a:schemeClr val="bg1"/>
                </a:solidFill>
              </a:rPr>
              <a:t>Adjourn</a:t>
            </a:r>
            <a:endParaRPr lang="en-US" dirty="0"/>
          </a:p>
        </p:txBody>
      </p:sp>
      <p:sp>
        <p:nvSpPr>
          <p:cNvPr id="13" name="Rectangle 12"/>
          <p:cNvSpPr/>
          <p:nvPr/>
        </p:nvSpPr>
        <p:spPr>
          <a:xfrm>
            <a:off x="8535792" y="6031914"/>
            <a:ext cx="3372526"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Commission for Historical Statues </a:t>
            </a: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
            </a:r>
            <a:b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b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in </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the United States </a:t>
            </a: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Capitol</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474760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email">
            <a:extLst>
              <a:ext uri="{28A0092B-C50C-407E-A947-70E740481C1C}">
                <a14:useLocalDpi xmlns:a14="http://schemas.microsoft.com/office/drawing/2010/main"/>
              </a:ext>
            </a:extLst>
          </a:blip>
          <a:srcRect r="51132"/>
          <a:stretch/>
        </p:blipFill>
        <p:spPr>
          <a:xfrm>
            <a:off x="0" y="24384"/>
            <a:ext cx="4086225" cy="6815328"/>
          </a:xfrm>
          <a:prstGeom prst="rect">
            <a:avLst/>
          </a:prstGeom>
        </p:spPr>
      </p:pic>
      <p:grpSp>
        <p:nvGrpSpPr>
          <p:cNvPr id="6" name="Group 5"/>
          <p:cNvGrpSpPr/>
          <p:nvPr/>
        </p:nvGrpSpPr>
        <p:grpSpPr>
          <a:xfrm>
            <a:off x="0" y="5852160"/>
            <a:ext cx="12192001" cy="1005840"/>
            <a:chOff x="0" y="5852160"/>
            <a:chExt cx="12192001" cy="1005840"/>
          </a:xfrm>
        </p:grpSpPr>
        <p:sp>
          <p:nvSpPr>
            <p:cNvPr id="8" name="Rectangle 7"/>
            <p:cNvSpPr/>
            <p:nvPr/>
          </p:nvSpPr>
          <p:spPr>
            <a:xfrm>
              <a:off x="1" y="5852160"/>
              <a:ext cx="12192000" cy="1005840"/>
            </a:xfrm>
            <a:prstGeom prst="rect">
              <a:avLst/>
            </a:prstGeom>
            <a:solidFill>
              <a:srgbClr val="061F5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5852160"/>
              <a:ext cx="10058400" cy="1005840"/>
            </a:xfrm>
            <a:prstGeom prst="rect">
              <a:avLst/>
            </a:prstGeom>
          </p:spPr>
        </p:pic>
      </p:grpSp>
      <p:sp>
        <p:nvSpPr>
          <p:cNvPr id="7" name="TextBox 6"/>
          <p:cNvSpPr txBox="1"/>
          <p:nvPr/>
        </p:nvSpPr>
        <p:spPr>
          <a:xfrm>
            <a:off x="4389204" y="468224"/>
            <a:ext cx="2697396" cy="4801314"/>
          </a:xfrm>
          <a:prstGeom prst="rect">
            <a:avLst/>
          </a:prstGeom>
          <a:noFill/>
        </p:spPr>
        <p:txBody>
          <a:bodyPr wrap="square" rtlCol="0">
            <a:spAutoFit/>
          </a:bodyPr>
          <a:lstStyle/>
          <a:p>
            <a:r>
              <a:rPr lang="en-US" dirty="0" smtClean="0"/>
              <a:t>NATIONAL </a:t>
            </a:r>
            <a:r>
              <a:rPr lang="en-US" dirty="0"/>
              <a:t>STATUARY HALL</a:t>
            </a:r>
          </a:p>
          <a:p>
            <a:r>
              <a:rPr lang="en-US" dirty="0"/>
              <a:t>35 Statues</a:t>
            </a:r>
          </a:p>
          <a:p>
            <a:r>
              <a:rPr lang="en-US" dirty="0" smtClean="0"/>
              <a:t>34 </a:t>
            </a:r>
            <a:r>
              <a:rPr lang="en-US" dirty="0"/>
              <a:t>States</a:t>
            </a:r>
          </a:p>
          <a:p>
            <a:endParaRPr lang="en-US" dirty="0" smtClean="0"/>
          </a:p>
          <a:p>
            <a:endParaRPr lang="en-US" dirty="0"/>
          </a:p>
          <a:p>
            <a:r>
              <a:rPr lang="en-US" dirty="0" smtClean="0"/>
              <a:t>AL, Joseph </a:t>
            </a:r>
            <a:r>
              <a:rPr lang="en-US" dirty="0"/>
              <a:t>Wheeler</a:t>
            </a:r>
          </a:p>
          <a:p>
            <a:r>
              <a:rPr lang="en-US" dirty="0" smtClean="0"/>
              <a:t>AR, Uriah </a:t>
            </a:r>
            <a:r>
              <a:rPr lang="en-US" dirty="0"/>
              <a:t>Milton Rose</a:t>
            </a:r>
          </a:p>
          <a:p>
            <a:r>
              <a:rPr lang="en-US" dirty="0" smtClean="0"/>
              <a:t>AZ, Barry </a:t>
            </a:r>
            <a:r>
              <a:rPr lang="en-US" dirty="0"/>
              <a:t>Goldwater</a:t>
            </a:r>
          </a:p>
          <a:p>
            <a:r>
              <a:rPr lang="en-US" dirty="0" smtClean="0"/>
              <a:t>CA, F</a:t>
            </a:r>
            <a:r>
              <a:rPr lang="en-US" dirty="0"/>
              <a:t>. </a:t>
            </a:r>
            <a:r>
              <a:rPr lang="en-US" dirty="0" err="1"/>
              <a:t>Junipero</a:t>
            </a:r>
            <a:r>
              <a:rPr lang="en-US" dirty="0"/>
              <a:t> Serra</a:t>
            </a:r>
          </a:p>
          <a:p>
            <a:r>
              <a:rPr lang="en-US" dirty="0" smtClean="0"/>
              <a:t>FL, John </a:t>
            </a:r>
            <a:r>
              <a:rPr lang="en-US" dirty="0"/>
              <a:t>Gorrie</a:t>
            </a:r>
          </a:p>
          <a:p>
            <a:r>
              <a:rPr lang="en-US" dirty="0" smtClean="0"/>
              <a:t>GA, Alexander </a:t>
            </a:r>
            <a:r>
              <a:rPr lang="en-US" dirty="0"/>
              <a:t>Stephens</a:t>
            </a:r>
          </a:p>
          <a:p>
            <a:r>
              <a:rPr lang="en-US" dirty="0" smtClean="0"/>
              <a:t>IA, Dr</a:t>
            </a:r>
            <a:r>
              <a:rPr lang="en-US" dirty="0"/>
              <a:t>. Norman Borlaug</a:t>
            </a:r>
          </a:p>
          <a:p>
            <a:r>
              <a:rPr lang="en-US" dirty="0" smtClean="0"/>
              <a:t>ID, George </a:t>
            </a:r>
            <a:r>
              <a:rPr lang="en-US" dirty="0"/>
              <a:t>Laird </a:t>
            </a:r>
            <a:r>
              <a:rPr lang="en-US" dirty="0" err="1"/>
              <a:t>Shoup</a:t>
            </a:r>
            <a:endParaRPr lang="en-US" dirty="0"/>
          </a:p>
          <a:p>
            <a:r>
              <a:rPr lang="en-US" dirty="0" smtClean="0"/>
              <a:t>IL, Frances </a:t>
            </a:r>
            <a:r>
              <a:rPr lang="en-US" dirty="0"/>
              <a:t>E. Willard</a:t>
            </a:r>
          </a:p>
          <a:p>
            <a:r>
              <a:rPr lang="en-US" dirty="0" smtClean="0"/>
              <a:t>IN, Lewis </a:t>
            </a:r>
            <a:r>
              <a:rPr lang="en-US" dirty="0"/>
              <a:t>Wallace</a:t>
            </a:r>
          </a:p>
          <a:p>
            <a:r>
              <a:rPr lang="en-US" dirty="0" smtClean="0"/>
              <a:t>KS, John </a:t>
            </a:r>
            <a:r>
              <a:rPr lang="en-US" dirty="0"/>
              <a:t>James Ingalls</a:t>
            </a:r>
          </a:p>
          <a:p>
            <a:r>
              <a:rPr lang="en-US" dirty="0" smtClean="0"/>
              <a:t>KY, Henry Clay</a:t>
            </a:r>
            <a:endParaRPr lang="en-US" dirty="0"/>
          </a:p>
        </p:txBody>
      </p:sp>
      <p:sp>
        <p:nvSpPr>
          <p:cNvPr id="10" name="Rectangle 9"/>
          <p:cNvSpPr/>
          <p:nvPr/>
        </p:nvSpPr>
        <p:spPr>
          <a:xfrm>
            <a:off x="8535792" y="6031914"/>
            <a:ext cx="3372526"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Commission for Historical Statues </a:t>
            </a: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
            </a:r>
            <a:b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b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in </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the United States </a:t>
            </a: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Capitol</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TextBox 10"/>
          <p:cNvSpPr txBox="1"/>
          <p:nvPr/>
        </p:nvSpPr>
        <p:spPr>
          <a:xfrm>
            <a:off x="6863990" y="1862387"/>
            <a:ext cx="2629230" cy="3693319"/>
          </a:xfrm>
          <a:prstGeom prst="rect">
            <a:avLst/>
          </a:prstGeom>
          <a:noFill/>
        </p:spPr>
        <p:txBody>
          <a:bodyPr wrap="square" rtlCol="0">
            <a:spAutoFit/>
          </a:bodyPr>
          <a:lstStyle/>
          <a:p>
            <a:r>
              <a:rPr lang="en-US" dirty="0" smtClean="0"/>
              <a:t>LA</a:t>
            </a:r>
            <a:r>
              <a:rPr lang="en-US" dirty="0"/>
              <a:t>, Huey Long</a:t>
            </a:r>
          </a:p>
          <a:p>
            <a:r>
              <a:rPr lang="en-US" dirty="0"/>
              <a:t>ME, Hannibal Hamlin</a:t>
            </a:r>
          </a:p>
          <a:p>
            <a:r>
              <a:rPr lang="en-US" dirty="0"/>
              <a:t>MI, Lewis Cass</a:t>
            </a:r>
          </a:p>
          <a:p>
            <a:r>
              <a:rPr lang="en-US" dirty="0"/>
              <a:t>MN, Henry M. Rice</a:t>
            </a:r>
          </a:p>
          <a:p>
            <a:r>
              <a:rPr lang="en-US" dirty="0"/>
              <a:t>MO, Thomas Hart Benton</a:t>
            </a:r>
          </a:p>
          <a:p>
            <a:r>
              <a:rPr lang="en-US" dirty="0"/>
              <a:t>MO, Charles Russell</a:t>
            </a:r>
          </a:p>
          <a:p>
            <a:r>
              <a:rPr lang="en-US" dirty="0"/>
              <a:t>MS, Jefferson Davis</a:t>
            </a:r>
          </a:p>
          <a:p>
            <a:r>
              <a:rPr lang="en-US" dirty="0"/>
              <a:t>NC, </a:t>
            </a:r>
            <a:r>
              <a:rPr lang="en-US" dirty="0" smtClean="0"/>
              <a:t>Zebulon </a:t>
            </a:r>
            <a:r>
              <a:rPr lang="en-US" dirty="0"/>
              <a:t>Vance</a:t>
            </a:r>
          </a:p>
          <a:p>
            <a:r>
              <a:rPr lang="en-US" dirty="0"/>
              <a:t>ND, John Burke</a:t>
            </a:r>
          </a:p>
          <a:p>
            <a:r>
              <a:rPr lang="en-US" dirty="0"/>
              <a:t>NE, Chief Standing Bear</a:t>
            </a:r>
          </a:p>
          <a:p>
            <a:r>
              <a:rPr lang="en-US" dirty="0"/>
              <a:t>NH, Daniel </a:t>
            </a:r>
            <a:r>
              <a:rPr lang="en-US" dirty="0" smtClean="0"/>
              <a:t>Webster</a:t>
            </a:r>
          </a:p>
          <a:p>
            <a:r>
              <a:rPr lang="en-US" dirty="0"/>
              <a:t>OH, Thomas Edison</a:t>
            </a:r>
          </a:p>
          <a:p>
            <a:endParaRPr lang="en-US" dirty="0"/>
          </a:p>
        </p:txBody>
      </p:sp>
      <p:sp>
        <p:nvSpPr>
          <p:cNvPr id="13" name="TextBox 12"/>
          <p:cNvSpPr txBox="1"/>
          <p:nvPr/>
        </p:nvSpPr>
        <p:spPr>
          <a:xfrm>
            <a:off x="9388133" y="1853218"/>
            <a:ext cx="2520185" cy="3139321"/>
          </a:xfrm>
          <a:prstGeom prst="rect">
            <a:avLst/>
          </a:prstGeom>
          <a:noFill/>
        </p:spPr>
        <p:txBody>
          <a:bodyPr wrap="square" rtlCol="0">
            <a:spAutoFit/>
          </a:bodyPr>
          <a:lstStyle/>
          <a:p>
            <a:r>
              <a:rPr lang="en-US" dirty="0" smtClean="0"/>
              <a:t>OK</a:t>
            </a:r>
            <a:r>
              <a:rPr lang="en-US" dirty="0"/>
              <a:t>, Sequoyah</a:t>
            </a:r>
          </a:p>
          <a:p>
            <a:r>
              <a:rPr lang="en-US" dirty="0"/>
              <a:t>OR, Jason Lee</a:t>
            </a:r>
          </a:p>
          <a:p>
            <a:r>
              <a:rPr lang="en-US" dirty="0"/>
              <a:t>PA, Robert Fulton</a:t>
            </a:r>
          </a:p>
          <a:p>
            <a:r>
              <a:rPr lang="en-US" dirty="0"/>
              <a:t>SD, William Beadle</a:t>
            </a:r>
          </a:p>
          <a:p>
            <a:r>
              <a:rPr lang="en-US" dirty="0"/>
              <a:t>TN, John Sevier</a:t>
            </a:r>
          </a:p>
          <a:p>
            <a:r>
              <a:rPr lang="en-US" dirty="0"/>
              <a:t>TX, Sam Houston</a:t>
            </a:r>
          </a:p>
          <a:p>
            <a:r>
              <a:rPr lang="en-US" dirty="0"/>
              <a:t>UT, Brigham Young</a:t>
            </a:r>
          </a:p>
          <a:p>
            <a:r>
              <a:rPr lang="en-US" dirty="0"/>
              <a:t>VT, Ethan Allen</a:t>
            </a:r>
          </a:p>
          <a:p>
            <a:r>
              <a:rPr lang="en-US" dirty="0"/>
              <a:t>WA, Marcus Whitman</a:t>
            </a:r>
          </a:p>
          <a:p>
            <a:r>
              <a:rPr lang="en-US" dirty="0"/>
              <a:t>WI, Robert La </a:t>
            </a:r>
            <a:r>
              <a:rPr lang="en-US" dirty="0" err="1"/>
              <a:t>Follette</a:t>
            </a:r>
            <a:endParaRPr lang="en-US" dirty="0"/>
          </a:p>
          <a:p>
            <a:r>
              <a:rPr lang="en-US" dirty="0"/>
              <a:t>WV, Francis H. Pierpont</a:t>
            </a:r>
          </a:p>
        </p:txBody>
      </p:sp>
    </p:spTree>
    <p:extLst>
      <p:ext uri="{BB962C8B-B14F-4D97-AF65-F5344CB8AC3E}">
        <p14:creationId xmlns:p14="http://schemas.microsoft.com/office/powerpoint/2010/main" val="322394119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email">
            <a:extLst>
              <a:ext uri="{28A0092B-C50C-407E-A947-70E740481C1C}">
                <a14:useLocalDpi xmlns:a14="http://schemas.microsoft.com/office/drawing/2010/main"/>
              </a:ext>
            </a:extLst>
          </a:blip>
          <a:srcRect b="15789"/>
          <a:stretch/>
        </p:blipFill>
        <p:spPr>
          <a:xfrm>
            <a:off x="1" y="0"/>
            <a:ext cx="12192000" cy="6827520"/>
          </a:xfrm>
          <a:prstGeom prst="rect">
            <a:avLst/>
          </a:prstGeom>
        </p:spPr>
      </p:pic>
      <p:grpSp>
        <p:nvGrpSpPr>
          <p:cNvPr id="6" name="Group 5"/>
          <p:cNvGrpSpPr/>
          <p:nvPr/>
        </p:nvGrpSpPr>
        <p:grpSpPr>
          <a:xfrm>
            <a:off x="0" y="5852160"/>
            <a:ext cx="12192001" cy="1005840"/>
            <a:chOff x="0" y="5852160"/>
            <a:chExt cx="12192001" cy="1005840"/>
          </a:xfrm>
        </p:grpSpPr>
        <p:sp>
          <p:nvSpPr>
            <p:cNvPr id="8" name="Rectangle 7"/>
            <p:cNvSpPr/>
            <p:nvPr/>
          </p:nvSpPr>
          <p:spPr>
            <a:xfrm>
              <a:off x="1" y="5852160"/>
              <a:ext cx="12192000" cy="1005840"/>
            </a:xfrm>
            <a:prstGeom prst="rect">
              <a:avLst/>
            </a:prstGeom>
            <a:solidFill>
              <a:srgbClr val="061F5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5852160"/>
              <a:ext cx="10058400" cy="1005840"/>
            </a:xfrm>
            <a:prstGeom prst="rect">
              <a:avLst/>
            </a:prstGeom>
          </p:spPr>
        </p:pic>
      </p:grpSp>
      <p:sp>
        <p:nvSpPr>
          <p:cNvPr id="11" name="TextBox 10"/>
          <p:cNvSpPr txBox="1"/>
          <p:nvPr/>
        </p:nvSpPr>
        <p:spPr>
          <a:xfrm>
            <a:off x="7347" y="4360147"/>
            <a:ext cx="12184654" cy="461665"/>
          </a:xfrm>
          <a:prstGeom prst="rect">
            <a:avLst/>
          </a:prstGeom>
          <a:solidFill>
            <a:schemeClr val="bg1"/>
          </a:solidFill>
        </p:spPr>
        <p:txBody>
          <a:bodyPr wrap="square" rtlCol="0">
            <a:spAutoFit/>
          </a:bodyPr>
          <a:lstStyle/>
          <a:p>
            <a:r>
              <a:rPr lang="en-US" dirty="0" smtClean="0">
                <a:latin typeface="+mj-lt"/>
              </a:rPr>
              <a:t>	</a:t>
            </a:r>
            <a:r>
              <a:rPr lang="en-US" sz="2400" dirty="0" smtClean="0"/>
              <a:t>HALL OF COLUMNS</a:t>
            </a:r>
            <a:endParaRPr lang="en-US" dirty="0" smtClean="0"/>
          </a:p>
        </p:txBody>
      </p:sp>
      <p:sp>
        <p:nvSpPr>
          <p:cNvPr id="12" name="Rectangle 11"/>
          <p:cNvSpPr/>
          <p:nvPr/>
        </p:nvSpPr>
        <p:spPr>
          <a:xfrm>
            <a:off x="8535792" y="6031914"/>
            <a:ext cx="3372526"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Commission for Historical Statues </a:t>
            </a: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
            </a:r>
            <a:b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b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in </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the United States </a:t>
            </a: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Capitol</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007208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272009" y="0"/>
            <a:ext cx="8919991" cy="6827520"/>
          </a:xfrm>
          <a:prstGeom prst="rect">
            <a:avLst/>
          </a:prstGeom>
        </p:spPr>
      </p:pic>
      <p:grpSp>
        <p:nvGrpSpPr>
          <p:cNvPr id="6" name="Group 5"/>
          <p:cNvGrpSpPr/>
          <p:nvPr/>
        </p:nvGrpSpPr>
        <p:grpSpPr>
          <a:xfrm>
            <a:off x="0" y="5852160"/>
            <a:ext cx="12192001" cy="1005840"/>
            <a:chOff x="0" y="5852160"/>
            <a:chExt cx="12192001" cy="1005840"/>
          </a:xfrm>
        </p:grpSpPr>
        <p:sp>
          <p:nvSpPr>
            <p:cNvPr id="8" name="Rectangle 7"/>
            <p:cNvSpPr/>
            <p:nvPr/>
          </p:nvSpPr>
          <p:spPr>
            <a:xfrm>
              <a:off x="1" y="5852160"/>
              <a:ext cx="12192000" cy="1005840"/>
            </a:xfrm>
            <a:prstGeom prst="rect">
              <a:avLst/>
            </a:prstGeom>
            <a:solidFill>
              <a:srgbClr val="061F5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5852160"/>
              <a:ext cx="10058400" cy="1005840"/>
            </a:xfrm>
            <a:prstGeom prst="rect">
              <a:avLst/>
            </a:prstGeom>
          </p:spPr>
        </p:pic>
      </p:grpSp>
      <p:sp>
        <p:nvSpPr>
          <p:cNvPr id="7" name="Rectangle 6"/>
          <p:cNvSpPr/>
          <p:nvPr/>
        </p:nvSpPr>
        <p:spPr>
          <a:xfrm>
            <a:off x="497762" y="219849"/>
            <a:ext cx="2420109" cy="5632311"/>
          </a:xfrm>
          <a:prstGeom prst="rect">
            <a:avLst/>
          </a:prstGeom>
          <a:solidFill>
            <a:schemeClr val="bg1"/>
          </a:solidFill>
        </p:spPr>
        <p:txBody>
          <a:bodyPr wrap="square">
            <a:spAutoFit/>
          </a:bodyPr>
          <a:lstStyle/>
          <a:p>
            <a:r>
              <a:rPr lang="en-US" dirty="0" smtClean="0"/>
              <a:t>HALL OF COLUMNS</a:t>
            </a:r>
          </a:p>
          <a:p>
            <a:r>
              <a:rPr lang="en-US" dirty="0" smtClean="0"/>
              <a:t>15 Statues</a:t>
            </a:r>
          </a:p>
          <a:p>
            <a:r>
              <a:rPr lang="en-US" dirty="0" smtClean="0"/>
              <a:t>15 States</a:t>
            </a:r>
          </a:p>
          <a:p>
            <a:endParaRPr lang="en-US" dirty="0" smtClean="0"/>
          </a:p>
          <a:p>
            <a:r>
              <a:rPr lang="en-US" dirty="0" smtClean="0"/>
              <a:t>CO, Florence </a:t>
            </a:r>
            <a:r>
              <a:rPr lang="en-US" dirty="0"/>
              <a:t>Sabin</a:t>
            </a:r>
          </a:p>
          <a:p>
            <a:r>
              <a:rPr lang="en-US" dirty="0" smtClean="0"/>
              <a:t>HI, Fr</a:t>
            </a:r>
            <a:r>
              <a:rPr lang="en-US" dirty="0"/>
              <a:t>. Damien</a:t>
            </a:r>
          </a:p>
          <a:p>
            <a:r>
              <a:rPr lang="en-US" dirty="0" smtClean="0"/>
              <a:t>IA, Samuel </a:t>
            </a:r>
            <a:r>
              <a:rPr lang="en-US" dirty="0"/>
              <a:t>Kirkwood</a:t>
            </a:r>
          </a:p>
          <a:p>
            <a:r>
              <a:rPr lang="en-US" dirty="0" smtClean="0"/>
              <a:t>IL, James </a:t>
            </a:r>
            <a:r>
              <a:rPr lang="en-US" dirty="0"/>
              <a:t>Shields</a:t>
            </a:r>
          </a:p>
          <a:p>
            <a:r>
              <a:rPr lang="en-US" dirty="0" smtClean="0"/>
              <a:t>IN, Oliver </a:t>
            </a:r>
            <a:r>
              <a:rPr lang="en-US" dirty="0"/>
              <a:t>H. P. Morton</a:t>
            </a:r>
          </a:p>
          <a:p>
            <a:r>
              <a:rPr lang="en-US" dirty="0" smtClean="0"/>
              <a:t>MA, John </a:t>
            </a:r>
            <a:r>
              <a:rPr lang="en-US" dirty="0"/>
              <a:t>Winthrop</a:t>
            </a:r>
          </a:p>
          <a:p>
            <a:r>
              <a:rPr lang="en-US" dirty="0" smtClean="0"/>
              <a:t>MD, John </a:t>
            </a:r>
            <a:r>
              <a:rPr lang="en-US" dirty="0"/>
              <a:t>Hanson</a:t>
            </a:r>
          </a:p>
          <a:p>
            <a:r>
              <a:rPr lang="en-US" dirty="0" smtClean="0"/>
              <a:t>MO, Francis </a:t>
            </a:r>
            <a:r>
              <a:rPr lang="en-US" dirty="0"/>
              <a:t>Blair</a:t>
            </a:r>
          </a:p>
          <a:p>
            <a:r>
              <a:rPr lang="en-US" dirty="0" smtClean="0"/>
              <a:t>NJ, Philip </a:t>
            </a:r>
            <a:r>
              <a:rPr lang="en-US" dirty="0"/>
              <a:t>Kearny</a:t>
            </a:r>
          </a:p>
          <a:p>
            <a:r>
              <a:rPr lang="en-US" dirty="0" smtClean="0"/>
              <a:t>NV, Patrick </a:t>
            </a:r>
            <a:r>
              <a:rPr lang="en-US" dirty="0"/>
              <a:t>A. McCarran</a:t>
            </a:r>
          </a:p>
          <a:p>
            <a:r>
              <a:rPr lang="en-US" dirty="0" smtClean="0"/>
              <a:t>RI, Roger </a:t>
            </a:r>
            <a:r>
              <a:rPr lang="en-US" dirty="0"/>
              <a:t>Williams</a:t>
            </a:r>
          </a:p>
          <a:p>
            <a:r>
              <a:rPr lang="en-US" dirty="0" smtClean="0"/>
              <a:t>TX, Stephen </a:t>
            </a:r>
            <a:r>
              <a:rPr lang="en-US" dirty="0"/>
              <a:t>Austin</a:t>
            </a:r>
          </a:p>
          <a:p>
            <a:r>
              <a:rPr lang="en-US" dirty="0" smtClean="0"/>
              <a:t>VT, Jacob </a:t>
            </a:r>
            <a:r>
              <a:rPr lang="en-US" dirty="0" err="1"/>
              <a:t>Collamer</a:t>
            </a:r>
            <a:endParaRPr lang="en-US" dirty="0"/>
          </a:p>
          <a:p>
            <a:r>
              <a:rPr lang="en-US" dirty="0" smtClean="0"/>
              <a:t>WV, John </a:t>
            </a:r>
            <a:r>
              <a:rPr lang="en-US" dirty="0"/>
              <a:t>E. Kenna</a:t>
            </a:r>
          </a:p>
          <a:p>
            <a:r>
              <a:rPr lang="en-US" dirty="0" smtClean="0"/>
              <a:t>WY, Esther </a:t>
            </a:r>
            <a:r>
              <a:rPr lang="en-US" dirty="0"/>
              <a:t>H. </a:t>
            </a:r>
            <a:r>
              <a:rPr lang="en-US" dirty="0" smtClean="0"/>
              <a:t>Morris</a:t>
            </a:r>
            <a:r>
              <a:rPr lang="en-US" dirty="0">
                <a:latin typeface="+mj-lt"/>
              </a:rPr>
              <a:t>	</a:t>
            </a:r>
            <a:endParaRPr lang="en-US" dirty="0"/>
          </a:p>
        </p:txBody>
      </p:sp>
      <p:sp>
        <p:nvSpPr>
          <p:cNvPr id="11" name="Rectangle 10"/>
          <p:cNvSpPr/>
          <p:nvPr/>
        </p:nvSpPr>
        <p:spPr>
          <a:xfrm>
            <a:off x="8535792" y="6031914"/>
            <a:ext cx="3372526"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Commission for Historical Statues </a:t>
            </a: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
            </a:r>
            <a:b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b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in </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the United States </a:t>
            </a: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Capitol</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470804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4386" y="0"/>
            <a:ext cx="12192000" cy="6858000"/>
          </a:xfrm>
          <a:prstGeom prst="rect">
            <a:avLst/>
          </a:prstGeom>
        </p:spPr>
      </p:pic>
      <p:grpSp>
        <p:nvGrpSpPr>
          <p:cNvPr id="6" name="Group 5"/>
          <p:cNvGrpSpPr/>
          <p:nvPr/>
        </p:nvGrpSpPr>
        <p:grpSpPr>
          <a:xfrm>
            <a:off x="0" y="5852160"/>
            <a:ext cx="12204193" cy="1005840"/>
            <a:chOff x="0" y="5852160"/>
            <a:chExt cx="12204193" cy="1005840"/>
          </a:xfrm>
        </p:grpSpPr>
        <p:sp>
          <p:nvSpPr>
            <p:cNvPr id="8" name="Rectangle 7"/>
            <p:cNvSpPr/>
            <p:nvPr/>
          </p:nvSpPr>
          <p:spPr>
            <a:xfrm>
              <a:off x="12193" y="5852160"/>
              <a:ext cx="12192000" cy="1005840"/>
            </a:xfrm>
            <a:prstGeom prst="rect">
              <a:avLst/>
            </a:prstGeom>
            <a:solidFill>
              <a:srgbClr val="061F5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5852160"/>
              <a:ext cx="10058400" cy="1005840"/>
            </a:xfrm>
            <a:prstGeom prst="rect">
              <a:avLst/>
            </a:prstGeom>
          </p:spPr>
        </p:pic>
      </p:grpSp>
      <p:sp>
        <p:nvSpPr>
          <p:cNvPr id="17" name="Rectangle 16"/>
          <p:cNvSpPr/>
          <p:nvPr/>
        </p:nvSpPr>
        <p:spPr>
          <a:xfrm>
            <a:off x="10222055" y="5454506"/>
            <a:ext cx="6096000" cy="246221"/>
          </a:xfrm>
          <a:prstGeom prst="rect">
            <a:avLst/>
          </a:prstGeom>
        </p:spPr>
        <p:txBody>
          <a:bodyPr>
            <a:spAutoFit/>
          </a:bodyPr>
          <a:lstStyle/>
          <a:p>
            <a:r>
              <a:rPr lang="en-US" sz="1000" dirty="0" smtClean="0">
                <a:solidFill>
                  <a:schemeClr val="bg1"/>
                </a:solidFill>
                <a:latin typeface="Arial" panose="020B0604020202020204" pitchFamily="34" charset="0"/>
                <a:cs typeface="Arial" panose="020B0604020202020204" pitchFamily="34" charset="0"/>
              </a:rPr>
              <a:t>Image WJCT Media</a:t>
            </a:r>
            <a:endParaRPr lang="en-US" sz="1000" dirty="0">
              <a:solidFill>
                <a:schemeClr val="bg1"/>
              </a:solidFill>
              <a:latin typeface="Arial" panose="020B0604020202020204" pitchFamily="34" charset="0"/>
              <a:cs typeface="Arial" panose="020B0604020202020204" pitchFamily="34" charset="0"/>
            </a:endParaRPr>
          </a:p>
        </p:txBody>
      </p:sp>
      <p:sp>
        <p:nvSpPr>
          <p:cNvPr id="11" name="Rectangle 10"/>
          <p:cNvSpPr/>
          <p:nvPr/>
        </p:nvSpPr>
        <p:spPr>
          <a:xfrm>
            <a:off x="-12193" y="1139825"/>
            <a:ext cx="12179807" cy="461665"/>
          </a:xfrm>
          <a:prstGeom prst="rect">
            <a:avLst/>
          </a:prstGeom>
          <a:solidFill>
            <a:schemeClr val="bg1"/>
          </a:solidFill>
        </p:spPr>
        <p:txBody>
          <a:bodyPr wrap="square">
            <a:spAutoFit/>
          </a:bodyPr>
          <a:lstStyle/>
          <a:p>
            <a:r>
              <a:rPr lang="en-US" dirty="0" smtClean="0">
                <a:latin typeface="+mj-lt"/>
              </a:rPr>
              <a:t>		</a:t>
            </a:r>
            <a:r>
              <a:rPr lang="en-US" sz="2400" dirty="0" smtClean="0"/>
              <a:t>ROTUNDA</a:t>
            </a:r>
            <a:r>
              <a:rPr lang="en-US" dirty="0">
                <a:latin typeface="+mj-lt"/>
              </a:rPr>
              <a:t>	</a:t>
            </a:r>
            <a:endParaRPr lang="en-US" dirty="0"/>
          </a:p>
        </p:txBody>
      </p:sp>
      <p:sp>
        <p:nvSpPr>
          <p:cNvPr id="10" name="Rectangle 9"/>
          <p:cNvSpPr/>
          <p:nvPr/>
        </p:nvSpPr>
        <p:spPr>
          <a:xfrm>
            <a:off x="8535792" y="6031914"/>
            <a:ext cx="3372526"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Commission for Historical Statues </a:t>
            </a: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
            </a:r>
            <a:b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b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in </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the United States </a:t>
            </a: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Capitol</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897528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0"/>
            <a:ext cx="8262651" cy="6858000"/>
          </a:xfrm>
          <a:prstGeom prst="rect">
            <a:avLst/>
          </a:prstGeom>
        </p:spPr>
      </p:pic>
      <p:grpSp>
        <p:nvGrpSpPr>
          <p:cNvPr id="6" name="Group 5"/>
          <p:cNvGrpSpPr/>
          <p:nvPr/>
        </p:nvGrpSpPr>
        <p:grpSpPr>
          <a:xfrm>
            <a:off x="0" y="5852160"/>
            <a:ext cx="12204193" cy="1005840"/>
            <a:chOff x="0" y="5852160"/>
            <a:chExt cx="12204193" cy="1005840"/>
          </a:xfrm>
        </p:grpSpPr>
        <p:sp>
          <p:nvSpPr>
            <p:cNvPr id="8" name="Rectangle 7"/>
            <p:cNvSpPr/>
            <p:nvPr/>
          </p:nvSpPr>
          <p:spPr>
            <a:xfrm>
              <a:off x="12193" y="5852160"/>
              <a:ext cx="12192000" cy="1005840"/>
            </a:xfrm>
            <a:prstGeom prst="rect">
              <a:avLst/>
            </a:prstGeom>
            <a:solidFill>
              <a:srgbClr val="061F5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5852160"/>
              <a:ext cx="10058400" cy="1005840"/>
            </a:xfrm>
            <a:prstGeom prst="rect">
              <a:avLst/>
            </a:prstGeom>
          </p:spPr>
        </p:pic>
      </p:grpSp>
      <p:sp>
        <p:nvSpPr>
          <p:cNvPr id="17" name="Rectangle 16"/>
          <p:cNvSpPr/>
          <p:nvPr/>
        </p:nvSpPr>
        <p:spPr>
          <a:xfrm>
            <a:off x="10222055" y="5454506"/>
            <a:ext cx="6096000" cy="307777"/>
          </a:xfrm>
          <a:prstGeom prst="rect">
            <a:avLst/>
          </a:prstGeom>
        </p:spPr>
        <p:txBody>
          <a:bodyPr>
            <a:spAutoFit/>
          </a:bodyPr>
          <a:lstStyle/>
          <a:p>
            <a:r>
              <a:rPr lang="en-US" sz="1400" dirty="0" smtClean="0">
                <a:solidFill>
                  <a:schemeClr val="bg1"/>
                </a:solidFill>
              </a:rPr>
              <a:t>Image by Matt </a:t>
            </a:r>
            <a:r>
              <a:rPr lang="en-US" sz="1400" dirty="0">
                <a:solidFill>
                  <a:schemeClr val="bg1"/>
                </a:solidFill>
              </a:rPr>
              <a:t>H. </a:t>
            </a:r>
            <a:r>
              <a:rPr lang="en-US" sz="1400" dirty="0" smtClean="0">
                <a:solidFill>
                  <a:schemeClr val="bg1"/>
                </a:solidFill>
              </a:rPr>
              <a:t>Wade </a:t>
            </a:r>
            <a:endParaRPr lang="en-US" sz="1400" dirty="0">
              <a:solidFill>
                <a:schemeClr val="bg1"/>
              </a:solidFill>
            </a:endParaRPr>
          </a:p>
        </p:txBody>
      </p:sp>
      <p:sp>
        <p:nvSpPr>
          <p:cNvPr id="11" name="Rectangle 10"/>
          <p:cNvSpPr/>
          <p:nvPr/>
        </p:nvSpPr>
        <p:spPr>
          <a:xfrm>
            <a:off x="8779625" y="637803"/>
            <a:ext cx="3128693" cy="3416320"/>
          </a:xfrm>
          <a:prstGeom prst="rect">
            <a:avLst/>
          </a:prstGeom>
        </p:spPr>
        <p:txBody>
          <a:bodyPr wrap="square">
            <a:noAutofit/>
          </a:bodyPr>
          <a:lstStyle/>
          <a:p>
            <a:r>
              <a:rPr lang="en-US" dirty="0" smtClean="0"/>
              <a:t>ROTUNDA</a:t>
            </a:r>
          </a:p>
          <a:p>
            <a:r>
              <a:rPr lang="en-US" dirty="0"/>
              <a:t>6</a:t>
            </a:r>
            <a:r>
              <a:rPr lang="en-US" dirty="0" smtClean="0"/>
              <a:t> Statues</a:t>
            </a:r>
            <a:br>
              <a:rPr lang="en-US" dirty="0" smtClean="0"/>
            </a:br>
            <a:r>
              <a:rPr lang="en-US" dirty="0"/>
              <a:t>6</a:t>
            </a:r>
            <a:r>
              <a:rPr lang="en-US" dirty="0" smtClean="0"/>
              <a:t> States</a:t>
            </a:r>
          </a:p>
          <a:p>
            <a:pPr>
              <a:lnSpc>
                <a:spcPct val="150000"/>
              </a:lnSpc>
            </a:pPr>
            <a:endParaRPr lang="en-US" dirty="0" smtClean="0"/>
          </a:p>
          <a:p>
            <a:pPr>
              <a:lnSpc>
                <a:spcPct val="150000"/>
              </a:lnSpc>
            </a:pPr>
            <a:r>
              <a:rPr lang="en-US" dirty="0" smtClean="0"/>
              <a:t>CA, Ronald Reagan</a:t>
            </a:r>
            <a:endParaRPr lang="en-US" dirty="0"/>
          </a:p>
          <a:p>
            <a:pPr>
              <a:lnSpc>
                <a:spcPct val="150000"/>
              </a:lnSpc>
            </a:pPr>
            <a:r>
              <a:rPr lang="en-US" dirty="0" smtClean="0"/>
              <a:t>KS, Dwight D. Eisenhower</a:t>
            </a:r>
            <a:endParaRPr lang="en-US" dirty="0"/>
          </a:p>
          <a:p>
            <a:pPr>
              <a:lnSpc>
                <a:spcPct val="150000"/>
              </a:lnSpc>
            </a:pPr>
            <a:r>
              <a:rPr lang="en-US" dirty="0" smtClean="0"/>
              <a:t>MI, Gerald Ford</a:t>
            </a:r>
            <a:endParaRPr lang="en-US" dirty="0"/>
          </a:p>
          <a:p>
            <a:pPr>
              <a:lnSpc>
                <a:spcPct val="150000"/>
              </a:lnSpc>
            </a:pPr>
            <a:r>
              <a:rPr lang="en-US" dirty="0" smtClean="0"/>
              <a:t>OH, James A. Garfield</a:t>
            </a:r>
            <a:endParaRPr lang="en-US" dirty="0"/>
          </a:p>
          <a:p>
            <a:pPr>
              <a:lnSpc>
                <a:spcPct val="150000"/>
              </a:lnSpc>
            </a:pPr>
            <a:r>
              <a:rPr lang="en-US" dirty="0" smtClean="0"/>
              <a:t>TN, Andrew Jackson</a:t>
            </a:r>
            <a:endParaRPr lang="en-US" i="1" dirty="0"/>
          </a:p>
          <a:p>
            <a:pPr>
              <a:lnSpc>
                <a:spcPct val="150000"/>
              </a:lnSpc>
            </a:pPr>
            <a:r>
              <a:rPr lang="en-US" dirty="0" smtClean="0"/>
              <a:t>VA, George Washington</a:t>
            </a:r>
            <a:endParaRPr lang="en-US" dirty="0"/>
          </a:p>
          <a:p>
            <a:endParaRPr lang="en-US" dirty="0" smtClean="0">
              <a:latin typeface="+mj-lt"/>
            </a:endParaRPr>
          </a:p>
          <a:p>
            <a:r>
              <a:rPr lang="en-US" dirty="0">
                <a:latin typeface="+mj-lt"/>
              </a:rPr>
              <a:t>	</a:t>
            </a:r>
            <a:endParaRPr lang="en-US" dirty="0"/>
          </a:p>
        </p:txBody>
      </p:sp>
      <p:sp>
        <p:nvSpPr>
          <p:cNvPr id="10" name="Rectangle 9"/>
          <p:cNvSpPr/>
          <p:nvPr/>
        </p:nvSpPr>
        <p:spPr>
          <a:xfrm>
            <a:off x="8535792" y="6031914"/>
            <a:ext cx="3372526"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Commission for Historical Statues </a:t>
            </a: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
            </a:r>
            <a:b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b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in </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the United States </a:t>
            </a: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Capitol</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332905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22034"/>
            <a:ext cx="12192000" cy="5874193"/>
          </a:xfrm>
          <a:prstGeom prst="rect">
            <a:avLst/>
          </a:prstGeom>
        </p:spPr>
      </p:pic>
      <p:grpSp>
        <p:nvGrpSpPr>
          <p:cNvPr id="6" name="Group 5"/>
          <p:cNvGrpSpPr/>
          <p:nvPr/>
        </p:nvGrpSpPr>
        <p:grpSpPr>
          <a:xfrm>
            <a:off x="0" y="5852160"/>
            <a:ext cx="12192001" cy="1005840"/>
            <a:chOff x="0" y="5852160"/>
            <a:chExt cx="12192001" cy="1005840"/>
          </a:xfrm>
        </p:grpSpPr>
        <p:sp>
          <p:nvSpPr>
            <p:cNvPr id="8" name="Rectangle 7"/>
            <p:cNvSpPr/>
            <p:nvPr/>
          </p:nvSpPr>
          <p:spPr>
            <a:xfrm>
              <a:off x="1" y="5852160"/>
              <a:ext cx="12192000" cy="1005840"/>
            </a:xfrm>
            <a:prstGeom prst="rect">
              <a:avLst/>
            </a:prstGeom>
            <a:solidFill>
              <a:srgbClr val="061F5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5852160"/>
              <a:ext cx="10058400" cy="1005840"/>
            </a:xfrm>
            <a:prstGeom prst="rect">
              <a:avLst/>
            </a:prstGeom>
          </p:spPr>
        </p:pic>
      </p:grpSp>
      <p:sp>
        <p:nvSpPr>
          <p:cNvPr id="15" name="Rectangle 14"/>
          <p:cNvSpPr/>
          <p:nvPr/>
        </p:nvSpPr>
        <p:spPr>
          <a:xfrm>
            <a:off x="12193" y="4888736"/>
            <a:ext cx="12179807" cy="461665"/>
          </a:xfrm>
          <a:prstGeom prst="rect">
            <a:avLst/>
          </a:prstGeom>
          <a:solidFill>
            <a:schemeClr val="bg1"/>
          </a:solidFill>
        </p:spPr>
        <p:txBody>
          <a:bodyPr wrap="square">
            <a:spAutoFit/>
          </a:bodyPr>
          <a:lstStyle/>
          <a:p>
            <a:r>
              <a:rPr lang="en-US" dirty="0" smtClean="0">
                <a:latin typeface="+mj-lt"/>
              </a:rPr>
              <a:t>		</a:t>
            </a:r>
            <a:r>
              <a:rPr lang="en-US" sz="2400" dirty="0" smtClean="0"/>
              <a:t>CRYPT</a:t>
            </a:r>
            <a:r>
              <a:rPr lang="en-US" dirty="0">
                <a:latin typeface="+mj-lt"/>
              </a:rPr>
              <a:t>	</a:t>
            </a:r>
            <a:endParaRPr lang="en-US" dirty="0"/>
          </a:p>
        </p:txBody>
      </p:sp>
      <p:sp>
        <p:nvSpPr>
          <p:cNvPr id="11" name="Rectangle 10"/>
          <p:cNvSpPr/>
          <p:nvPr/>
        </p:nvSpPr>
        <p:spPr>
          <a:xfrm>
            <a:off x="8535792" y="6031914"/>
            <a:ext cx="3372526"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Commission for Historical Statues </a:t>
            </a: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
            </a:r>
            <a:b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b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in </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the United States </a:t>
            </a: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Capitol</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291677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0" y="5852160"/>
            <a:ext cx="12192001" cy="1005840"/>
            <a:chOff x="0" y="5852160"/>
            <a:chExt cx="12192001" cy="1005840"/>
          </a:xfrm>
        </p:grpSpPr>
        <p:sp>
          <p:nvSpPr>
            <p:cNvPr id="8" name="Rectangle 7"/>
            <p:cNvSpPr/>
            <p:nvPr/>
          </p:nvSpPr>
          <p:spPr>
            <a:xfrm>
              <a:off x="1" y="5852160"/>
              <a:ext cx="12192000" cy="1005840"/>
            </a:xfrm>
            <a:prstGeom prst="rect">
              <a:avLst/>
            </a:prstGeom>
            <a:solidFill>
              <a:srgbClr val="061F5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5852160"/>
              <a:ext cx="10058400" cy="1005840"/>
            </a:xfrm>
            <a:prstGeom prst="rect">
              <a:avLst/>
            </a:prstGeom>
          </p:spPr>
        </p:pic>
      </p:grpSp>
      <p:sp>
        <p:nvSpPr>
          <p:cNvPr id="12" name="Rectangle 11"/>
          <p:cNvSpPr/>
          <p:nvPr/>
        </p:nvSpPr>
        <p:spPr>
          <a:xfrm>
            <a:off x="8541834" y="586725"/>
            <a:ext cx="3650167" cy="5355312"/>
          </a:xfrm>
          <a:prstGeom prst="rect">
            <a:avLst/>
          </a:prstGeom>
        </p:spPr>
        <p:txBody>
          <a:bodyPr wrap="square">
            <a:spAutoFit/>
          </a:bodyPr>
          <a:lstStyle/>
          <a:p>
            <a:r>
              <a:rPr lang="en-US" dirty="0" smtClean="0"/>
              <a:t>CRYPT</a:t>
            </a:r>
          </a:p>
          <a:p>
            <a:r>
              <a:rPr lang="en-US" dirty="0" smtClean="0"/>
              <a:t>13 Statues</a:t>
            </a:r>
            <a:br>
              <a:rPr lang="en-US" dirty="0" smtClean="0"/>
            </a:br>
            <a:r>
              <a:rPr lang="en-US" dirty="0" smtClean="0"/>
              <a:t>13 Statues</a:t>
            </a:r>
          </a:p>
          <a:p>
            <a:endParaRPr lang="en-US" dirty="0" smtClean="0"/>
          </a:p>
          <a:p>
            <a:r>
              <a:rPr lang="en-US" dirty="0" smtClean="0"/>
              <a:t>CT, Roger </a:t>
            </a:r>
            <a:r>
              <a:rPr lang="en-US" dirty="0"/>
              <a:t>Sherman</a:t>
            </a:r>
          </a:p>
          <a:p>
            <a:r>
              <a:rPr lang="en-US" dirty="0" smtClean="0"/>
              <a:t>DE, Caesar </a:t>
            </a:r>
            <a:r>
              <a:rPr lang="en-US" dirty="0"/>
              <a:t>Rodney</a:t>
            </a:r>
          </a:p>
          <a:p>
            <a:r>
              <a:rPr lang="en-US" dirty="0" smtClean="0"/>
              <a:t>GA, Crawford </a:t>
            </a:r>
            <a:r>
              <a:rPr lang="en-US" dirty="0"/>
              <a:t>W. Long</a:t>
            </a:r>
          </a:p>
          <a:p>
            <a:r>
              <a:rPr lang="en-US" dirty="0" smtClean="0"/>
              <a:t>MA, Samuel </a:t>
            </a:r>
            <a:r>
              <a:rPr lang="en-US" dirty="0"/>
              <a:t>Adams</a:t>
            </a:r>
          </a:p>
          <a:p>
            <a:r>
              <a:rPr lang="en-US" dirty="0" smtClean="0"/>
              <a:t>MD, Charles </a:t>
            </a:r>
            <a:r>
              <a:rPr lang="en-US" dirty="0"/>
              <a:t>Carroll</a:t>
            </a:r>
          </a:p>
          <a:p>
            <a:r>
              <a:rPr lang="en-US" dirty="0" smtClean="0"/>
              <a:t>NC, Charles </a:t>
            </a:r>
            <a:r>
              <a:rPr lang="en-US" dirty="0"/>
              <a:t>B. </a:t>
            </a:r>
            <a:r>
              <a:rPr lang="en-US" dirty="0" err="1"/>
              <a:t>Aycock</a:t>
            </a:r>
            <a:endParaRPr lang="en-US" dirty="0"/>
          </a:p>
          <a:p>
            <a:r>
              <a:rPr lang="en-US" dirty="0" smtClean="0"/>
              <a:t>NH, John </a:t>
            </a:r>
            <a:r>
              <a:rPr lang="en-US" dirty="0"/>
              <a:t>Stark</a:t>
            </a:r>
          </a:p>
          <a:p>
            <a:r>
              <a:rPr lang="en-US" dirty="0" smtClean="0"/>
              <a:t>NJ, Richard </a:t>
            </a:r>
            <a:r>
              <a:rPr lang="en-US" dirty="0"/>
              <a:t>Stockton</a:t>
            </a:r>
          </a:p>
          <a:p>
            <a:r>
              <a:rPr lang="en-US" dirty="0" smtClean="0"/>
              <a:t>NY, Robert </a:t>
            </a:r>
            <a:r>
              <a:rPr lang="en-US" dirty="0"/>
              <a:t>R. Livingston</a:t>
            </a:r>
          </a:p>
          <a:p>
            <a:r>
              <a:rPr lang="en-US" dirty="0" smtClean="0"/>
              <a:t>PA, John </a:t>
            </a:r>
            <a:r>
              <a:rPr lang="en-US" dirty="0"/>
              <a:t>Peter </a:t>
            </a:r>
            <a:r>
              <a:rPr lang="en-US" dirty="0" smtClean="0"/>
              <a:t>Gabriel Muhlenberg</a:t>
            </a:r>
            <a:endParaRPr lang="en-US" dirty="0"/>
          </a:p>
          <a:p>
            <a:r>
              <a:rPr lang="en-US" dirty="0" smtClean="0"/>
              <a:t>RI, Nathanael </a:t>
            </a:r>
            <a:r>
              <a:rPr lang="en-US" dirty="0"/>
              <a:t>Greene</a:t>
            </a:r>
          </a:p>
          <a:p>
            <a:r>
              <a:rPr lang="en-US" dirty="0" smtClean="0"/>
              <a:t>SC, John C. Calhoun</a:t>
            </a:r>
            <a:endParaRPr lang="en-US" dirty="0"/>
          </a:p>
          <a:p>
            <a:r>
              <a:rPr lang="en-US" dirty="0" smtClean="0"/>
              <a:t>VA, Robert </a:t>
            </a:r>
            <a:r>
              <a:rPr lang="en-US" dirty="0"/>
              <a:t>E. Lee</a:t>
            </a:r>
          </a:p>
          <a:p>
            <a:endParaRPr lang="en-US" dirty="0" smtClean="0">
              <a:latin typeface="+mj-lt"/>
            </a:endParaRPr>
          </a:p>
          <a:p>
            <a:r>
              <a:rPr lang="en-US" dirty="0">
                <a:latin typeface="+mj-lt"/>
              </a:rPr>
              <a:t>	</a:t>
            </a:r>
            <a:endParaRPr lang="en-US" dirty="0"/>
          </a:p>
        </p:txBody>
      </p:sp>
      <p:pic>
        <p:nvPicPr>
          <p:cNvPr id="13" name="Picture 12"/>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22034"/>
            <a:ext cx="8240617" cy="5874193"/>
          </a:xfrm>
          <a:prstGeom prst="rect">
            <a:avLst/>
          </a:prstGeom>
        </p:spPr>
      </p:pic>
      <p:sp>
        <p:nvSpPr>
          <p:cNvPr id="11" name="Rectangle 10"/>
          <p:cNvSpPr/>
          <p:nvPr/>
        </p:nvSpPr>
        <p:spPr>
          <a:xfrm>
            <a:off x="8535792" y="6031914"/>
            <a:ext cx="3372526"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Commission for Historical Statues </a:t>
            </a: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
            </a:r>
            <a:b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b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in </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the United States </a:t>
            </a: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Capitol</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858399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12192"/>
            <a:ext cx="5285252" cy="6044106"/>
          </a:xfrm>
          <a:prstGeom prst="rect">
            <a:avLst/>
          </a:prstGeom>
        </p:spPr>
      </p:pic>
      <p:grpSp>
        <p:nvGrpSpPr>
          <p:cNvPr id="6" name="Group 5"/>
          <p:cNvGrpSpPr/>
          <p:nvPr/>
        </p:nvGrpSpPr>
        <p:grpSpPr>
          <a:xfrm>
            <a:off x="0" y="5852160"/>
            <a:ext cx="12192001" cy="1005840"/>
            <a:chOff x="0" y="5852160"/>
            <a:chExt cx="12192001" cy="1005840"/>
          </a:xfrm>
        </p:grpSpPr>
        <p:sp>
          <p:nvSpPr>
            <p:cNvPr id="8" name="Rectangle 7"/>
            <p:cNvSpPr/>
            <p:nvPr/>
          </p:nvSpPr>
          <p:spPr>
            <a:xfrm>
              <a:off x="1" y="5852160"/>
              <a:ext cx="12192000" cy="1005840"/>
            </a:xfrm>
            <a:prstGeom prst="rect">
              <a:avLst/>
            </a:prstGeom>
            <a:solidFill>
              <a:srgbClr val="061F5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5852160"/>
              <a:ext cx="10058400" cy="1005840"/>
            </a:xfrm>
            <a:prstGeom prst="rect">
              <a:avLst/>
            </a:prstGeom>
          </p:spPr>
        </p:pic>
      </p:grpSp>
      <p:pic>
        <p:nvPicPr>
          <p:cNvPr id="11" name="Picture 10"/>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026089" y="0"/>
            <a:ext cx="7165911" cy="5852160"/>
          </a:xfrm>
          <a:prstGeom prst="rect">
            <a:avLst/>
          </a:prstGeom>
        </p:spPr>
      </p:pic>
      <p:sp>
        <p:nvSpPr>
          <p:cNvPr id="2" name="TextBox 1"/>
          <p:cNvSpPr txBox="1"/>
          <p:nvPr/>
        </p:nvSpPr>
        <p:spPr>
          <a:xfrm>
            <a:off x="521110" y="137651"/>
            <a:ext cx="3667432" cy="1200329"/>
          </a:xfrm>
          <a:prstGeom prst="rect">
            <a:avLst/>
          </a:prstGeom>
          <a:noFill/>
        </p:spPr>
        <p:txBody>
          <a:bodyPr wrap="square" rtlCol="0">
            <a:spAutoFit/>
          </a:bodyPr>
          <a:lstStyle/>
          <a:p>
            <a:r>
              <a:rPr lang="en-US" dirty="0" smtClean="0">
                <a:solidFill>
                  <a:schemeClr val="bg1"/>
                </a:solidFill>
              </a:rPr>
              <a:t>George Washington</a:t>
            </a:r>
            <a:br>
              <a:rPr lang="en-US" dirty="0" smtClean="0">
                <a:solidFill>
                  <a:schemeClr val="bg1"/>
                </a:solidFill>
              </a:rPr>
            </a:br>
            <a:r>
              <a:rPr lang="en-US" dirty="0" smtClean="0">
                <a:solidFill>
                  <a:schemeClr val="bg1"/>
                </a:solidFill>
              </a:rPr>
              <a:t>Plaster copy after Houdon</a:t>
            </a:r>
            <a:br>
              <a:rPr lang="en-US" dirty="0" smtClean="0">
                <a:solidFill>
                  <a:schemeClr val="bg1"/>
                </a:solidFill>
              </a:rPr>
            </a:br>
            <a:r>
              <a:rPr lang="en-US" dirty="0" smtClean="0">
                <a:solidFill>
                  <a:schemeClr val="bg1"/>
                </a:solidFill>
              </a:rPr>
              <a:t>Purchased by Congress and installed circa 1868 in National Statuary Hall</a:t>
            </a:r>
            <a:endParaRPr lang="en-US" dirty="0">
              <a:solidFill>
                <a:schemeClr val="bg1"/>
              </a:solidFill>
            </a:endParaRPr>
          </a:p>
        </p:txBody>
      </p:sp>
      <p:sp>
        <p:nvSpPr>
          <p:cNvPr id="13" name="Rectangle 12"/>
          <p:cNvSpPr/>
          <p:nvPr/>
        </p:nvSpPr>
        <p:spPr>
          <a:xfrm>
            <a:off x="8535792" y="6031914"/>
            <a:ext cx="3372526"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Commission for Historical Statues </a:t>
            </a: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
            </a:r>
            <a:b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b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in </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the United States </a:t>
            </a: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Capitol</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506437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0"/>
            <a:ext cx="4350775" cy="6851904"/>
          </a:xfrm>
          <a:prstGeom prst="rect">
            <a:avLst/>
          </a:prstGeom>
        </p:spPr>
      </p:pic>
      <p:pic>
        <p:nvPicPr>
          <p:cNvPr id="18" name="Picture 1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149448" y="0"/>
            <a:ext cx="8042552" cy="6031914"/>
          </a:xfrm>
          <a:prstGeom prst="rect">
            <a:avLst/>
          </a:prstGeom>
        </p:spPr>
      </p:pic>
      <p:grpSp>
        <p:nvGrpSpPr>
          <p:cNvPr id="6" name="Group 5"/>
          <p:cNvGrpSpPr/>
          <p:nvPr/>
        </p:nvGrpSpPr>
        <p:grpSpPr>
          <a:xfrm>
            <a:off x="0" y="5852160"/>
            <a:ext cx="12204193" cy="1005840"/>
            <a:chOff x="0" y="5852160"/>
            <a:chExt cx="12204193" cy="1005840"/>
          </a:xfrm>
        </p:grpSpPr>
        <p:sp>
          <p:nvSpPr>
            <p:cNvPr id="8" name="Rectangle 7"/>
            <p:cNvSpPr/>
            <p:nvPr/>
          </p:nvSpPr>
          <p:spPr>
            <a:xfrm>
              <a:off x="12193" y="5852160"/>
              <a:ext cx="12192000" cy="1005840"/>
            </a:xfrm>
            <a:prstGeom prst="rect">
              <a:avLst/>
            </a:prstGeom>
            <a:solidFill>
              <a:srgbClr val="061F5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5852160"/>
              <a:ext cx="10058400" cy="1005840"/>
            </a:xfrm>
            <a:prstGeom prst="rect">
              <a:avLst/>
            </a:prstGeom>
          </p:spPr>
        </p:pic>
      </p:grpSp>
      <p:sp>
        <p:nvSpPr>
          <p:cNvPr id="17" name="Rectangle 16"/>
          <p:cNvSpPr/>
          <p:nvPr/>
        </p:nvSpPr>
        <p:spPr>
          <a:xfrm>
            <a:off x="10380316" y="5549294"/>
            <a:ext cx="6096000" cy="246221"/>
          </a:xfrm>
          <a:prstGeom prst="rect">
            <a:avLst/>
          </a:prstGeom>
        </p:spPr>
        <p:txBody>
          <a:bodyPr>
            <a:spAutoFit/>
          </a:bodyPr>
          <a:lstStyle/>
          <a:p>
            <a:r>
              <a:rPr lang="en-US" sz="1000" dirty="0" smtClean="0">
                <a:solidFill>
                  <a:schemeClr val="bg1"/>
                </a:solidFill>
                <a:latin typeface="Arial" panose="020B0604020202020204" pitchFamily="34" charset="0"/>
                <a:cs typeface="Arial" panose="020B0604020202020204" pitchFamily="34" charset="0"/>
              </a:rPr>
              <a:t>Image above: Matt </a:t>
            </a:r>
            <a:r>
              <a:rPr lang="en-US" sz="1000" dirty="0">
                <a:solidFill>
                  <a:schemeClr val="bg1"/>
                </a:solidFill>
                <a:latin typeface="Arial" panose="020B0604020202020204" pitchFamily="34" charset="0"/>
                <a:cs typeface="Arial" panose="020B0604020202020204" pitchFamily="34" charset="0"/>
              </a:rPr>
              <a:t>H. </a:t>
            </a:r>
            <a:r>
              <a:rPr lang="en-US" sz="1000" dirty="0" smtClean="0">
                <a:solidFill>
                  <a:schemeClr val="bg1"/>
                </a:solidFill>
                <a:latin typeface="Arial" panose="020B0604020202020204" pitchFamily="34" charset="0"/>
                <a:cs typeface="Arial" panose="020B0604020202020204" pitchFamily="34" charset="0"/>
              </a:rPr>
              <a:t>Wade </a:t>
            </a:r>
            <a:endParaRPr lang="en-US" sz="1000" dirty="0">
              <a:solidFill>
                <a:schemeClr val="bg1"/>
              </a:solidFill>
              <a:latin typeface="Arial" panose="020B0604020202020204" pitchFamily="34" charset="0"/>
              <a:cs typeface="Arial" panose="020B0604020202020204" pitchFamily="34" charset="0"/>
            </a:endParaRPr>
          </a:p>
        </p:txBody>
      </p:sp>
      <p:sp>
        <p:nvSpPr>
          <p:cNvPr id="10" name="TextBox 9"/>
          <p:cNvSpPr txBox="1"/>
          <p:nvPr/>
        </p:nvSpPr>
        <p:spPr>
          <a:xfrm>
            <a:off x="4483555" y="4605664"/>
            <a:ext cx="4552099" cy="1200329"/>
          </a:xfrm>
          <a:prstGeom prst="rect">
            <a:avLst/>
          </a:prstGeom>
          <a:noFill/>
        </p:spPr>
        <p:txBody>
          <a:bodyPr wrap="square" rtlCol="0">
            <a:spAutoFit/>
          </a:bodyPr>
          <a:lstStyle/>
          <a:p>
            <a:r>
              <a:rPr lang="en-US" dirty="0" smtClean="0">
                <a:solidFill>
                  <a:schemeClr val="bg1"/>
                </a:solidFill>
              </a:rPr>
              <a:t>George Washington</a:t>
            </a:r>
            <a:br>
              <a:rPr lang="en-US" dirty="0" smtClean="0">
                <a:solidFill>
                  <a:schemeClr val="bg1"/>
                </a:solidFill>
              </a:rPr>
            </a:br>
            <a:r>
              <a:rPr lang="en-US" dirty="0" smtClean="0">
                <a:solidFill>
                  <a:schemeClr val="bg1"/>
                </a:solidFill>
              </a:rPr>
              <a:t>Bronze copy after Houdon, completed by 1908. Commissioned by VA General Assembly. Cost, $7000.</a:t>
            </a:r>
            <a:endParaRPr lang="en-US" dirty="0">
              <a:solidFill>
                <a:schemeClr val="bg1"/>
              </a:solidFill>
            </a:endParaRPr>
          </a:p>
        </p:txBody>
      </p:sp>
      <p:sp>
        <p:nvSpPr>
          <p:cNvPr id="11" name="Rectangle 10"/>
          <p:cNvSpPr/>
          <p:nvPr/>
        </p:nvSpPr>
        <p:spPr>
          <a:xfrm>
            <a:off x="8535792" y="6031914"/>
            <a:ext cx="3372526"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Commission for Historical Statues </a:t>
            </a: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
            </a:r>
            <a:b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b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in </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the United States </a:t>
            </a: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Capitol</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239773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0"/>
            <a:ext cx="12206689" cy="6891051"/>
          </a:xfrm>
          <a:prstGeom prst="rect">
            <a:avLst/>
          </a:prstGeom>
        </p:spPr>
      </p:pic>
      <p:sp>
        <p:nvSpPr>
          <p:cNvPr id="17" name="Rectangle 16"/>
          <p:cNvSpPr/>
          <p:nvPr/>
        </p:nvSpPr>
        <p:spPr>
          <a:xfrm>
            <a:off x="9748329" y="6429036"/>
            <a:ext cx="6096000" cy="246221"/>
          </a:xfrm>
          <a:prstGeom prst="rect">
            <a:avLst/>
          </a:prstGeom>
        </p:spPr>
        <p:txBody>
          <a:bodyPr>
            <a:spAutoFit/>
          </a:bodyPr>
          <a:lstStyle/>
          <a:p>
            <a:r>
              <a:rPr lang="en-US" sz="1000" dirty="0" smtClean="0">
                <a:latin typeface="Arial" panose="020B0604020202020204" pitchFamily="34" charset="0"/>
                <a:cs typeface="Arial" panose="020B0604020202020204" pitchFamily="34" charset="0"/>
              </a:rPr>
              <a:t>Image VA General Assembly</a:t>
            </a:r>
            <a:endParaRPr lang="en-US" sz="1000" dirty="0">
              <a:latin typeface="Arial" panose="020B0604020202020204" pitchFamily="34" charset="0"/>
              <a:cs typeface="Arial" panose="020B0604020202020204" pitchFamily="34" charset="0"/>
            </a:endParaRPr>
          </a:p>
        </p:txBody>
      </p:sp>
      <p:sp>
        <p:nvSpPr>
          <p:cNvPr id="10" name="TextBox 9"/>
          <p:cNvSpPr txBox="1"/>
          <p:nvPr/>
        </p:nvSpPr>
        <p:spPr>
          <a:xfrm>
            <a:off x="341455" y="5293250"/>
            <a:ext cx="3667432" cy="1477328"/>
          </a:xfrm>
          <a:prstGeom prst="rect">
            <a:avLst/>
          </a:prstGeom>
          <a:noFill/>
        </p:spPr>
        <p:txBody>
          <a:bodyPr wrap="square" rtlCol="0">
            <a:spAutoFit/>
          </a:bodyPr>
          <a:lstStyle/>
          <a:p>
            <a:r>
              <a:rPr lang="en-US" dirty="0" smtClean="0"/>
              <a:t>George Washington</a:t>
            </a:r>
          </a:p>
          <a:p>
            <a:r>
              <a:rPr lang="en-US" dirty="0" smtClean="0"/>
              <a:t>Jean-Antoine Houdon</a:t>
            </a:r>
          </a:p>
          <a:p>
            <a:r>
              <a:rPr lang="en-US" dirty="0" smtClean="0"/>
              <a:t>Virginia State Capitol</a:t>
            </a:r>
            <a:r>
              <a:rPr lang="en-US" dirty="0"/>
              <a:t/>
            </a:r>
            <a:br>
              <a:rPr lang="en-US" dirty="0"/>
            </a:br>
            <a:r>
              <a:rPr lang="en-US" dirty="0" smtClean="0"/>
              <a:t>Commissioned </a:t>
            </a:r>
            <a:r>
              <a:rPr lang="en-US" dirty="0"/>
              <a:t>by the Virginia General Assembly in 1784</a:t>
            </a:r>
          </a:p>
        </p:txBody>
      </p:sp>
    </p:spTree>
    <p:extLst>
      <p:ext uri="{BB962C8B-B14F-4D97-AF65-F5344CB8AC3E}">
        <p14:creationId xmlns:p14="http://schemas.microsoft.com/office/powerpoint/2010/main" val="173903488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 y="-19050"/>
            <a:ext cx="12192001" cy="6877050"/>
          </a:xfrm>
          <a:prstGeom prst="rect">
            <a:avLst/>
          </a:prstGeom>
        </p:spPr>
      </p:pic>
      <p:sp>
        <p:nvSpPr>
          <p:cNvPr id="6" name="TextBox 5"/>
          <p:cNvSpPr txBox="1"/>
          <p:nvPr/>
        </p:nvSpPr>
        <p:spPr>
          <a:xfrm flipH="1">
            <a:off x="6095999" y="514351"/>
            <a:ext cx="5495925" cy="5010150"/>
          </a:xfrm>
          <a:prstGeom prst="rect">
            <a:avLst/>
          </a:prstGeom>
          <a:solidFill>
            <a:srgbClr val="800000">
              <a:alpha val="72941"/>
            </a:srgbClr>
          </a:solidFill>
        </p:spPr>
        <p:txBody>
          <a:bodyPr wrap="square" rtlCol="0">
            <a:noAutofit/>
          </a:bodyPr>
          <a:lstStyle/>
          <a:p>
            <a:endParaRPr lang="en-US" sz="2000" dirty="0" smtClean="0">
              <a:solidFill>
                <a:schemeClr val="bg1"/>
              </a:solidFill>
            </a:endParaRPr>
          </a:p>
          <a:p>
            <a:pPr algn="ctr"/>
            <a:r>
              <a:rPr lang="en-US" sz="2000" u="sng" dirty="0" smtClean="0">
                <a:solidFill>
                  <a:schemeClr val="bg1"/>
                </a:solidFill>
              </a:rPr>
              <a:t>AGENDA</a:t>
            </a:r>
            <a:r>
              <a:rPr lang="en-US" sz="2000" dirty="0" smtClean="0">
                <a:solidFill>
                  <a:schemeClr val="bg1"/>
                </a:solidFill>
              </a:rPr>
              <a:t> </a:t>
            </a:r>
          </a:p>
          <a:p>
            <a:pPr algn="ctr"/>
            <a:r>
              <a:rPr lang="en-US" sz="2000" dirty="0">
                <a:solidFill>
                  <a:schemeClr val="bg1"/>
                </a:solidFill>
              </a:rPr>
              <a:t/>
            </a:r>
            <a:br>
              <a:rPr lang="en-US" sz="2000" dirty="0">
                <a:solidFill>
                  <a:schemeClr val="bg1"/>
                </a:solidFill>
              </a:rPr>
            </a:br>
            <a:r>
              <a:rPr lang="en-US" sz="1600" dirty="0" smtClean="0">
                <a:solidFill>
                  <a:schemeClr val="bg1"/>
                </a:solidFill>
              </a:rPr>
              <a:t>Call </a:t>
            </a:r>
            <a:r>
              <a:rPr lang="en-US" sz="1600" dirty="0">
                <a:solidFill>
                  <a:schemeClr val="bg1"/>
                </a:solidFill>
              </a:rPr>
              <a:t>to </a:t>
            </a:r>
            <a:r>
              <a:rPr lang="en-US" sz="1600" dirty="0" smtClean="0">
                <a:solidFill>
                  <a:schemeClr val="bg1"/>
                </a:solidFill>
              </a:rPr>
              <a:t>Order by Julie </a:t>
            </a:r>
            <a:r>
              <a:rPr lang="en-US" sz="1600" dirty="0">
                <a:solidFill>
                  <a:schemeClr val="bg1"/>
                </a:solidFill>
              </a:rPr>
              <a:t>Langan, </a:t>
            </a:r>
            <a:r>
              <a:rPr lang="en-US" sz="1600" dirty="0" smtClean="0">
                <a:solidFill>
                  <a:schemeClr val="bg1"/>
                </a:solidFill>
              </a:rPr>
              <a:t>Ex-Officio </a:t>
            </a:r>
            <a:r>
              <a:rPr lang="en-US" sz="1600" dirty="0">
                <a:solidFill>
                  <a:schemeClr val="bg1"/>
                </a:solidFill>
              </a:rPr>
              <a:t>Member </a:t>
            </a:r>
            <a:br>
              <a:rPr lang="en-US" sz="1600" dirty="0">
                <a:solidFill>
                  <a:schemeClr val="bg1"/>
                </a:solidFill>
              </a:rPr>
            </a:br>
            <a:r>
              <a:rPr lang="en-US" sz="1600" b="1" u="sng" dirty="0" smtClean="0">
                <a:solidFill>
                  <a:schemeClr val="accent4"/>
                </a:solidFill>
              </a:rPr>
              <a:t>Roll </a:t>
            </a:r>
            <a:r>
              <a:rPr lang="en-US" sz="1600" b="1" u="sng" dirty="0">
                <a:solidFill>
                  <a:schemeClr val="accent4"/>
                </a:solidFill>
              </a:rPr>
              <a:t>Call </a:t>
            </a:r>
            <a:r>
              <a:rPr lang="en-US" sz="1600" b="1" u="sng" dirty="0" smtClean="0">
                <a:solidFill>
                  <a:schemeClr val="accent4"/>
                </a:solidFill>
              </a:rPr>
              <a:t>of Attendees</a:t>
            </a:r>
            <a:r>
              <a:rPr lang="en-US" sz="1600" dirty="0">
                <a:solidFill>
                  <a:schemeClr val="bg1"/>
                </a:solidFill>
              </a:rPr>
              <a:t/>
            </a:r>
            <a:br>
              <a:rPr lang="en-US" sz="1600" dirty="0">
                <a:solidFill>
                  <a:schemeClr val="bg1"/>
                </a:solidFill>
              </a:rPr>
            </a:br>
            <a:r>
              <a:rPr lang="en-US" sz="1600" dirty="0" smtClean="0">
                <a:solidFill>
                  <a:schemeClr val="bg1"/>
                </a:solidFill>
              </a:rPr>
              <a:t>Approval </a:t>
            </a:r>
            <a:r>
              <a:rPr lang="en-US" sz="1600" dirty="0">
                <a:solidFill>
                  <a:schemeClr val="bg1"/>
                </a:solidFill>
              </a:rPr>
              <a:t>of Meeting Agenda </a:t>
            </a:r>
            <a:br>
              <a:rPr lang="en-US" sz="1600" dirty="0">
                <a:solidFill>
                  <a:schemeClr val="bg1"/>
                </a:solidFill>
              </a:rPr>
            </a:br>
            <a:r>
              <a:rPr lang="en-US" sz="1600" dirty="0" smtClean="0">
                <a:solidFill>
                  <a:schemeClr val="bg1"/>
                </a:solidFill>
              </a:rPr>
              <a:t>Approval </a:t>
            </a:r>
            <a:r>
              <a:rPr lang="en-US" sz="1600" dirty="0">
                <a:solidFill>
                  <a:schemeClr val="bg1"/>
                </a:solidFill>
              </a:rPr>
              <a:t>of July 1, 2020 Meeting Minutes </a:t>
            </a:r>
            <a:endParaRPr lang="en-US" sz="1600" dirty="0" smtClean="0">
              <a:solidFill>
                <a:schemeClr val="bg1"/>
              </a:solidFill>
            </a:endParaRPr>
          </a:p>
          <a:p>
            <a:pPr algn="ctr"/>
            <a:r>
              <a:rPr lang="en-US" sz="1600" dirty="0" smtClean="0">
                <a:solidFill>
                  <a:schemeClr val="bg1"/>
                </a:solidFill>
              </a:rPr>
              <a:t>Election </a:t>
            </a:r>
            <a:r>
              <a:rPr lang="en-US" sz="1600" dirty="0">
                <a:solidFill>
                  <a:schemeClr val="bg1"/>
                </a:solidFill>
              </a:rPr>
              <a:t>of Chair &amp; Vice Chair </a:t>
            </a:r>
            <a:br>
              <a:rPr lang="en-US" sz="1600" dirty="0">
                <a:solidFill>
                  <a:schemeClr val="bg1"/>
                </a:solidFill>
              </a:rPr>
            </a:br>
            <a:r>
              <a:rPr lang="en-US" sz="1600" dirty="0" smtClean="0">
                <a:solidFill>
                  <a:schemeClr val="bg1"/>
                </a:solidFill>
              </a:rPr>
              <a:t>Overview </a:t>
            </a:r>
            <a:r>
              <a:rPr lang="en-US" sz="1600" dirty="0">
                <a:solidFill>
                  <a:schemeClr val="bg1"/>
                </a:solidFill>
              </a:rPr>
              <a:t>of Commission Responsibilities </a:t>
            </a:r>
            <a:br>
              <a:rPr lang="en-US" sz="1600" dirty="0">
                <a:solidFill>
                  <a:schemeClr val="bg1"/>
                </a:solidFill>
              </a:rPr>
            </a:br>
            <a:r>
              <a:rPr lang="en-US" sz="1600" dirty="0" smtClean="0">
                <a:solidFill>
                  <a:schemeClr val="bg1"/>
                </a:solidFill>
              </a:rPr>
              <a:t>Overview </a:t>
            </a:r>
            <a:r>
              <a:rPr lang="en-US" sz="1600" dirty="0">
                <a:solidFill>
                  <a:schemeClr val="bg1"/>
                </a:solidFill>
              </a:rPr>
              <a:t>of Statuary Hall and Robert E. Lee Statue </a:t>
            </a:r>
            <a:br>
              <a:rPr lang="en-US" sz="1600" dirty="0">
                <a:solidFill>
                  <a:schemeClr val="bg1"/>
                </a:solidFill>
              </a:rPr>
            </a:br>
            <a:r>
              <a:rPr lang="en-US" sz="1600" dirty="0" smtClean="0">
                <a:solidFill>
                  <a:schemeClr val="bg1"/>
                </a:solidFill>
              </a:rPr>
              <a:t>Remarks </a:t>
            </a:r>
            <a:r>
              <a:rPr lang="en-US" sz="1600" dirty="0">
                <a:solidFill>
                  <a:schemeClr val="bg1"/>
                </a:solidFill>
              </a:rPr>
              <a:t>from Governor Ralph S. </a:t>
            </a:r>
            <a:r>
              <a:rPr lang="en-US" sz="1600" dirty="0" smtClean="0">
                <a:solidFill>
                  <a:schemeClr val="bg1"/>
                </a:solidFill>
              </a:rPr>
              <a:t>Northam</a:t>
            </a:r>
            <a:r>
              <a:rPr lang="en-US" sz="1600" dirty="0">
                <a:solidFill>
                  <a:schemeClr val="bg1"/>
                </a:solidFill>
              </a:rPr>
              <a:t/>
            </a:r>
            <a:br>
              <a:rPr lang="en-US" sz="1600" dirty="0">
                <a:solidFill>
                  <a:schemeClr val="bg1"/>
                </a:solidFill>
              </a:rPr>
            </a:br>
            <a:r>
              <a:rPr lang="en-US" sz="1600" dirty="0" smtClean="0">
                <a:solidFill>
                  <a:schemeClr val="bg1"/>
                </a:solidFill>
              </a:rPr>
              <a:t>Overview </a:t>
            </a:r>
            <a:r>
              <a:rPr lang="en-US" sz="1600" dirty="0">
                <a:solidFill>
                  <a:schemeClr val="bg1"/>
                </a:solidFill>
              </a:rPr>
              <a:t>of Statue Removal Process </a:t>
            </a:r>
            <a:br>
              <a:rPr lang="en-US" sz="1600" dirty="0">
                <a:solidFill>
                  <a:schemeClr val="bg1"/>
                </a:solidFill>
              </a:rPr>
            </a:br>
            <a:r>
              <a:rPr lang="en-US" sz="1600" dirty="0" smtClean="0">
                <a:solidFill>
                  <a:schemeClr val="bg1"/>
                </a:solidFill>
              </a:rPr>
              <a:t>Public </a:t>
            </a:r>
            <a:r>
              <a:rPr lang="en-US" sz="1600" dirty="0">
                <a:solidFill>
                  <a:schemeClr val="bg1"/>
                </a:solidFill>
              </a:rPr>
              <a:t>Comment (90 minutes) </a:t>
            </a:r>
            <a:br>
              <a:rPr lang="en-US" sz="1600" dirty="0">
                <a:solidFill>
                  <a:schemeClr val="bg1"/>
                </a:solidFill>
              </a:rPr>
            </a:br>
            <a:r>
              <a:rPr lang="en-US" sz="1600" dirty="0" smtClean="0">
                <a:solidFill>
                  <a:schemeClr val="bg1"/>
                </a:solidFill>
              </a:rPr>
              <a:t>Overview </a:t>
            </a:r>
            <a:r>
              <a:rPr lang="en-US" sz="1600" dirty="0">
                <a:solidFill>
                  <a:schemeClr val="bg1"/>
                </a:solidFill>
              </a:rPr>
              <a:t>of Written Public Comments </a:t>
            </a:r>
            <a:br>
              <a:rPr lang="en-US" sz="1600" dirty="0">
                <a:solidFill>
                  <a:schemeClr val="bg1"/>
                </a:solidFill>
              </a:rPr>
            </a:br>
            <a:r>
              <a:rPr lang="en-US" sz="1600" dirty="0" smtClean="0">
                <a:solidFill>
                  <a:schemeClr val="bg1"/>
                </a:solidFill>
              </a:rPr>
              <a:t>Board </a:t>
            </a:r>
            <a:r>
              <a:rPr lang="en-US" sz="1600" dirty="0">
                <a:solidFill>
                  <a:schemeClr val="bg1"/>
                </a:solidFill>
              </a:rPr>
              <a:t>Discussion Regarding Removal of Robert E. Lee Statue </a:t>
            </a:r>
            <a:br>
              <a:rPr lang="en-US" sz="1600" dirty="0">
                <a:solidFill>
                  <a:schemeClr val="bg1"/>
                </a:solidFill>
              </a:rPr>
            </a:br>
            <a:r>
              <a:rPr lang="en-US" sz="1600" dirty="0" smtClean="0">
                <a:solidFill>
                  <a:schemeClr val="bg1"/>
                </a:solidFill>
              </a:rPr>
              <a:t>Next </a:t>
            </a:r>
            <a:r>
              <a:rPr lang="en-US" sz="1600" dirty="0">
                <a:solidFill>
                  <a:schemeClr val="bg1"/>
                </a:solidFill>
              </a:rPr>
              <a:t>Steps </a:t>
            </a:r>
            <a:endParaRPr lang="en-US" sz="1600" dirty="0" smtClean="0">
              <a:solidFill>
                <a:schemeClr val="bg1"/>
              </a:solidFill>
            </a:endParaRPr>
          </a:p>
          <a:p>
            <a:pPr algn="ctr"/>
            <a:endParaRPr lang="en-US" sz="1600" dirty="0" smtClean="0">
              <a:solidFill>
                <a:schemeClr val="bg1"/>
              </a:solidFill>
            </a:endParaRPr>
          </a:p>
          <a:p>
            <a:pPr algn="ctr"/>
            <a:r>
              <a:rPr lang="en-US" sz="1600" dirty="0" smtClean="0">
                <a:solidFill>
                  <a:schemeClr val="bg1"/>
                </a:solidFill>
              </a:rPr>
              <a:t>Adjourn</a:t>
            </a:r>
            <a:endParaRPr lang="en-US" dirty="0"/>
          </a:p>
        </p:txBody>
      </p:sp>
      <p:grpSp>
        <p:nvGrpSpPr>
          <p:cNvPr id="5" name="Group 4"/>
          <p:cNvGrpSpPr/>
          <p:nvPr/>
        </p:nvGrpSpPr>
        <p:grpSpPr>
          <a:xfrm>
            <a:off x="0" y="5852160"/>
            <a:ext cx="12192001" cy="1005840"/>
            <a:chOff x="-90616" y="5852160"/>
            <a:chExt cx="12192001" cy="1005840"/>
          </a:xfrm>
        </p:grpSpPr>
        <p:grpSp>
          <p:nvGrpSpPr>
            <p:cNvPr id="7" name="Group 6"/>
            <p:cNvGrpSpPr/>
            <p:nvPr/>
          </p:nvGrpSpPr>
          <p:grpSpPr>
            <a:xfrm>
              <a:off x="-90616" y="5852160"/>
              <a:ext cx="12192001" cy="1005840"/>
              <a:chOff x="0" y="5852160"/>
              <a:chExt cx="12192001" cy="1005840"/>
            </a:xfrm>
          </p:grpSpPr>
          <p:sp>
            <p:nvSpPr>
              <p:cNvPr id="9" name="Rectangle 8"/>
              <p:cNvSpPr/>
              <p:nvPr/>
            </p:nvSpPr>
            <p:spPr>
              <a:xfrm>
                <a:off x="1" y="5852160"/>
                <a:ext cx="12192000" cy="1005840"/>
              </a:xfrm>
              <a:prstGeom prst="rect">
                <a:avLst/>
              </a:prstGeom>
              <a:solidFill>
                <a:srgbClr val="061F5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5852160"/>
                <a:ext cx="10058400" cy="1005840"/>
              </a:xfrm>
              <a:prstGeom prst="rect">
                <a:avLst/>
              </a:prstGeom>
            </p:spPr>
          </p:pic>
        </p:grpSp>
        <p:sp>
          <p:nvSpPr>
            <p:cNvPr id="8" name="TextBox 7"/>
            <p:cNvSpPr txBox="1"/>
            <p:nvPr/>
          </p:nvSpPr>
          <p:spPr>
            <a:xfrm>
              <a:off x="8222111" y="5893415"/>
              <a:ext cx="3798916" cy="369332"/>
            </a:xfrm>
            <a:prstGeom prst="rect">
              <a:avLst/>
            </a:prstGeom>
            <a:noFill/>
          </p:spPr>
          <p:txBody>
            <a:bodyPr wrap="square" rtlCol="0">
              <a:spAutoFit/>
            </a:bodyPr>
            <a:lstStyle/>
            <a:p>
              <a:pPr algn="ctr"/>
              <a:endParaRPr lang="en-US" dirty="0">
                <a:solidFill>
                  <a:schemeClr val="bg1"/>
                </a:solidFill>
              </a:endParaRPr>
            </a:p>
          </p:txBody>
        </p:sp>
      </p:grpSp>
      <p:sp>
        <p:nvSpPr>
          <p:cNvPr id="11" name="Title 1"/>
          <p:cNvSpPr>
            <a:spLocks noGrp="1"/>
          </p:cNvSpPr>
          <p:nvPr>
            <p:ph type="title"/>
          </p:nvPr>
        </p:nvSpPr>
        <p:spPr>
          <a:xfrm rot="10800000" flipV="1">
            <a:off x="609596" y="514351"/>
            <a:ext cx="5283073" cy="5337810"/>
          </a:xfrm>
        </p:spPr>
        <p:txBody>
          <a:bodyPr anchor="t">
            <a:noAutofit/>
          </a:bodyPr>
          <a:lstStyle/>
          <a:p>
            <a:r>
              <a:rPr lang="en-US" dirty="0" smtClean="0">
                <a:solidFill>
                  <a:schemeClr val="bg1"/>
                </a:solidFill>
                <a:latin typeface="+mn-lt"/>
              </a:rPr>
              <a:t/>
            </a:r>
            <a:br>
              <a:rPr lang="en-US" dirty="0" smtClean="0">
                <a:solidFill>
                  <a:schemeClr val="bg1"/>
                </a:solidFill>
                <a:latin typeface="+mn-lt"/>
              </a:rPr>
            </a:br>
            <a:r>
              <a:rPr lang="en-US" dirty="0" smtClean="0">
                <a:solidFill>
                  <a:schemeClr val="bg1"/>
                </a:solidFill>
                <a:latin typeface="+mn-lt"/>
              </a:rPr>
              <a:t>MEETING of the COMMISSION for HISTORICAL </a:t>
            </a:r>
            <a:r>
              <a:rPr lang="en-US" dirty="0">
                <a:solidFill>
                  <a:schemeClr val="bg1"/>
                </a:solidFill>
                <a:latin typeface="+mn-lt"/>
              </a:rPr>
              <a:t>STATUES </a:t>
            </a:r>
            <a:r>
              <a:rPr lang="en-US" dirty="0" smtClean="0">
                <a:solidFill>
                  <a:schemeClr val="bg1"/>
                </a:solidFill>
                <a:latin typeface="+mn-lt"/>
              </a:rPr>
              <a:t/>
            </a:r>
            <a:br>
              <a:rPr lang="en-US" dirty="0" smtClean="0">
                <a:solidFill>
                  <a:schemeClr val="bg1"/>
                </a:solidFill>
                <a:latin typeface="+mn-lt"/>
              </a:rPr>
            </a:br>
            <a:r>
              <a:rPr lang="en-US" dirty="0" smtClean="0">
                <a:solidFill>
                  <a:schemeClr val="bg1"/>
                </a:solidFill>
                <a:latin typeface="+mn-lt"/>
              </a:rPr>
              <a:t>in the </a:t>
            </a:r>
            <a:r>
              <a:rPr lang="en-US" dirty="0">
                <a:solidFill>
                  <a:schemeClr val="bg1"/>
                </a:solidFill>
                <a:latin typeface="+mn-lt"/>
              </a:rPr>
              <a:t>UNITED STATES CAPITOL </a:t>
            </a:r>
            <a:r>
              <a:rPr lang="en-US" sz="2400" dirty="0" smtClean="0">
                <a:solidFill>
                  <a:schemeClr val="bg1"/>
                </a:solidFill>
              </a:rPr>
              <a:t/>
            </a:r>
            <a:br>
              <a:rPr lang="en-US" sz="2400" dirty="0" smtClean="0">
                <a:solidFill>
                  <a:schemeClr val="bg1"/>
                </a:solidFill>
              </a:rPr>
            </a:br>
            <a:r>
              <a:rPr lang="en-US" sz="2400" dirty="0" smtClean="0">
                <a:solidFill>
                  <a:schemeClr val="bg1"/>
                </a:solidFill>
              </a:rPr>
              <a:t/>
            </a:r>
            <a:br>
              <a:rPr lang="en-US" sz="2400" dirty="0" smtClean="0">
                <a:solidFill>
                  <a:schemeClr val="bg1"/>
                </a:solidFill>
              </a:rPr>
            </a:br>
            <a:r>
              <a:rPr lang="en-US" sz="2700" dirty="0" smtClean="0">
                <a:solidFill>
                  <a:schemeClr val="bg1"/>
                </a:solidFill>
                <a:latin typeface="+mn-lt"/>
              </a:rPr>
              <a:t>9:30 </a:t>
            </a:r>
            <a:r>
              <a:rPr lang="en-US" sz="2700" dirty="0">
                <a:solidFill>
                  <a:schemeClr val="bg1"/>
                </a:solidFill>
                <a:latin typeface="+mn-lt"/>
              </a:rPr>
              <a:t>a.m. </a:t>
            </a:r>
            <a:r>
              <a:rPr lang="en-US" sz="2700" dirty="0" smtClean="0">
                <a:solidFill>
                  <a:schemeClr val="bg1"/>
                </a:solidFill>
                <a:latin typeface="+mn-lt"/>
              </a:rPr>
              <a:t>  July </a:t>
            </a:r>
            <a:r>
              <a:rPr lang="en-US" sz="2700" dirty="0">
                <a:solidFill>
                  <a:schemeClr val="bg1"/>
                </a:solidFill>
                <a:latin typeface="+mn-lt"/>
              </a:rPr>
              <a:t>24, </a:t>
            </a:r>
            <a:r>
              <a:rPr lang="en-US" sz="2700" dirty="0" smtClean="0">
                <a:solidFill>
                  <a:schemeClr val="bg1"/>
                </a:solidFill>
                <a:latin typeface="+mn-lt"/>
              </a:rPr>
              <a:t>2020 </a:t>
            </a:r>
            <a:br>
              <a:rPr lang="en-US" sz="2700" dirty="0" smtClean="0">
                <a:solidFill>
                  <a:schemeClr val="bg1"/>
                </a:solidFill>
                <a:latin typeface="+mn-lt"/>
              </a:rPr>
            </a:br>
            <a:r>
              <a:rPr lang="en-US" sz="1800" dirty="0" smtClean="0">
                <a:solidFill>
                  <a:schemeClr val="bg1"/>
                </a:solidFill>
                <a:latin typeface="+mn-lt"/>
              </a:rPr>
              <a:t>(this meeting will take place online) </a:t>
            </a:r>
            <a:r>
              <a:rPr lang="en-US" sz="2000" dirty="0" smtClean="0">
                <a:solidFill>
                  <a:schemeClr val="bg1"/>
                </a:solidFill>
                <a:latin typeface="+mn-lt"/>
              </a:rPr>
              <a:t/>
            </a:r>
            <a:br>
              <a:rPr lang="en-US" sz="2000" dirty="0" smtClean="0">
                <a:solidFill>
                  <a:schemeClr val="bg1"/>
                </a:solidFill>
                <a:latin typeface="+mn-lt"/>
              </a:rPr>
            </a:br>
            <a:endParaRPr lang="en-US" sz="2400" dirty="0">
              <a:solidFill>
                <a:schemeClr val="bg1"/>
              </a:solidFill>
              <a:latin typeface="+mn-lt"/>
            </a:endParaRPr>
          </a:p>
        </p:txBody>
      </p:sp>
      <p:sp>
        <p:nvSpPr>
          <p:cNvPr id="12" name="Rectangle 11"/>
          <p:cNvSpPr/>
          <p:nvPr/>
        </p:nvSpPr>
        <p:spPr>
          <a:xfrm>
            <a:off x="8535792" y="6031914"/>
            <a:ext cx="3372526"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Commission for Historical Statues </a:t>
            </a: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
            </a:r>
            <a:b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b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in </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the United States </a:t>
            </a: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Capitol</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251380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8626" y="0"/>
            <a:ext cx="3453900" cy="5847708"/>
          </a:xfrm>
          <a:prstGeom prst="rect">
            <a:avLst/>
          </a:prstGeom>
        </p:spPr>
      </p:pic>
      <p:pic>
        <p:nvPicPr>
          <p:cNvPr id="4" name="Picture 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350774" y="17980"/>
            <a:ext cx="3610601" cy="6054512"/>
          </a:xfrm>
          <a:prstGeom prst="rect">
            <a:avLst/>
          </a:prstGeom>
        </p:spPr>
      </p:pic>
      <p:grpSp>
        <p:nvGrpSpPr>
          <p:cNvPr id="6" name="Group 5"/>
          <p:cNvGrpSpPr/>
          <p:nvPr/>
        </p:nvGrpSpPr>
        <p:grpSpPr>
          <a:xfrm>
            <a:off x="0" y="5852160"/>
            <a:ext cx="12192001" cy="1005840"/>
            <a:chOff x="0" y="5852160"/>
            <a:chExt cx="12192001" cy="1005840"/>
          </a:xfrm>
        </p:grpSpPr>
        <p:sp>
          <p:nvSpPr>
            <p:cNvPr id="8" name="Rectangle 7"/>
            <p:cNvSpPr/>
            <p:nvPr/>
          </p:nvSpPr>
          <p:spPr>
            <a:xfrm>
              <a:off x="1" y="5852160"/>
              <a:ext cx="12192000" cy="1005840"/>
            </a:xfrm>
            <a:prstGeom prst="rect">
              <a:avLst/>
            </a:prstGeom>
            <a:solidFill>
              <a:srgbClr val="061F5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5852160"/>
              <a:ext cx="10058400" cy="1005840"/>
            </a:xfrm>
            <a:prstGeom prst="rect">
              <a:avLst/>
            </a:prstGeom>
          </p:spPr>
        </p:pic>
      </p:grpSp>
      <p:cxnSp>
        <p:nvCxnSpPr>
          <p:cNvPr id="14" name="Straight Arrow Connector 13"/>
          <p:cNvCxnSpPr/>
          <p:nvPr/>
        </p:nvCxnSpPr>
        <p:spPr>
          <a:xfrm>
            <a:off x="3462528" y="4511040"/>
            <a:ext cx="2255520"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11" name="Group 10"/>
          <p:cNvGrpSpPr/>
          <p:nvPr/>
        </p:nvGrpSpPr>
        <p:grpSpPr>
          <a:xfrm>
            <a:off x="3392276" y="0"/>
            <a:ext cx="8799724" cy="5852160"/>
            <a:chOff x="-2" y="1"/>
            <a:chExt cx="8799724" cy="5852160"/>
          </a:xfrm>
        </p:grpSpPr>
        <p:pic>
          <p:nvPicPr>
            <p:cNvPr id="5" name="Picture 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 y="1"/>
              <a:ext cx="8799724" cy="5852160"/>
            </a:xfrm>
            <a:prstGeom prst="rect">
              <a:avLst/>
            </a:prstGeom>
          </p:spPr>
        </p:pic>
        <p:sp>
          <p:nvSpPr>
            <p:cNvPr id="3" name="Rectangle 2"/>
            <p:cNvSpPr/>
            <p:nvPr/>
          </p:nvSpPr>
          <p:spPr>
            <a:xfrm>
              <a:off x="213316" y="4472078"/>
              <a:ext cx="3035896" cy="1200329"/>
            </a:xfrm>
            <a:prstGeom prst="rect">
              <a:avLst/>
            </a:prstGeom>
          </p:spPr>
          <p:txBody>
            <a:bodyPr wrap="none">
              <a:spAutoFit/>
            </a:bodyPr>
            <a:lstStyle/>
            <a:p>
              <a:r>
                <a:rPr lang="en-US" dirty="0" smtClean="0">
                  <a:solidFill>
                    <a:schemeClr val="bg1"/>
                  </a:solidFill>
                </a:rPr>
                <a:t>Robert E. Lee</a:t>
              </a:r>
              <a:br>
                <a:rPr lang="en-US" dirty="0" smtClean="0">
                  <a:solidFill>
                    <a:schemeClr val="bg1"/>
                  </a:solidFill>
                </a:rPr>
              </a:br>
              <a:r>
                <a:rPr lang="en-US" dirty="0" smtClean="0">
                  <a:solidFill>
                    <a:schemeClr val="bg1"/>
                  </a:solidFill>
                </a:rPr>
                <a:t>Edward V. Valentine, 1908</a:t>
              </a:r>
            </a:p>
            <a:p>
              <a:r>
                <a:rPr lang="en-US" dirty="0" smtClean="0">
                  <a:solidFill>
                    <a:schemeClr val="bg1"/>
                  </a:solidFill>
                </a:rPr>
                <a:t>Commissioned by the VA</a:t>
              </a:r>
              <a:br>
                <a:rPr lang="en-US" dirty="0" smtClean="0">
                  <a:solidFill>
                    <a:schemeClr val="bg1"/>
                  </a:solidFill>
                </a:rPr>
              </a:br>
              <a:r>
                <a:rPr lang="en-US" dirty="0" smtClean="0">
                  <a:solidFill>
                    <a:schemeClr val="bg1"/>
                  </a:solidFill>
                </a:rPr>
                <a:t>General Assembly for $10,000</a:t>
              </a:r>
              <a:r>
                <a:rPr lang="en-US" dirty="0" smtClean="0">
                  <a:solidFill>
                    <a:srgbClr val="202122"/>
                  </a:solidFill>
                </a:rPr>
                <a:t>.</a:t>
              </a:r>
              <a:endParaRPr lang="en-US" dirty="0"/>
            </a:p>
          </p:txBody>
        </p:sp>
      </p:grpSp>
      <p:sp>
        <p:nvSpPr>
          <p:cNvPr id="12" name="Rectangle 11"/>
          <p:cNvSpPr/>
          <p:nvPr/>
        </p:nvSpPr>
        <p:spPr>
          <a:xfrm>
            <a:off x="8535792" y="6031914"/>
            <a:ext cx="3372526"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Commission for Historical Statues </a:t>
            </a: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
            </a:r>
            <a:b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b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in </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the United States </a:t>
            </a: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Capitol</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556619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7235841" y="-74015"/>
            <a:ext cx="4967149" cy="5926174"/>
          </a:xfrm>
          <a:prstGeom prst="rect">
            <a:avLst/>
          </a:prstGeom>
        </p:spPr>
      </p:pic>
      <p:pic>
        <p:nvPicPr>
          <p:cNvPr id="17" name="Picture 16"/>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7268461" cy="6543675"/>
          </a:xfrm>
          <a:prstGeom prst="rect">
            <a:avLst/>
          </a:prstGeom>
        </p:spPr>
      </p:pic>
      <p:pic>
        <p:nvPicPr>
          <p:cNvPr id="2" name="Picture 1"/>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03197" y="672491"/>
            <a:ext cx="1865169" cy="2409826"/>
          </a:xfrm>
          <a:prstGeom prst="rect">
            <a:avLst/>
          </a:prstGeom>
        </p:spPr>
      </p:pic>
      <p:grpSp>
        <p:nvGrpSpPr>
          <p:cNvPr id="6" name="Group 5"/>
          <p:cNvGrpSpPr/>
          <p:nvPr/>
        </p:nvGrpSpPr>
        <p:grpSpPr>
          <a:xfrm>
            <a:off x="0" y="5852160"/>
            <a:ext cx="12192001" cy="1005840"/>
            <a:chOff x="0" y="5852160"/>
            <a:chExt cx="12192001" cy="1005840"/>
          </a:xfrm>
        </p:grpSpPr>
        <p:sp>
          <p:nvSpPr>
            <p:cNvPr id="8" name="Rectangle 7"/>
            <p:cNvSpPr/>
            <p:nvPr/>
          </p:nvSpPr>
          <p:spPr>
            <a:xfrm>
              <a:off x="1" y="5852160"/>
              <a:ext cx="12192000" cy="1005840"/>
            </a:xfrm>
            <a:prstGeom prst="rect">
              <a:avLst/>
            </a:prstGeom>
            <a:solidFill>
              <a:srgbClr val="061F5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5852160"/>
              <a:ext cx="10058400" cy="1005840"/>
            </a:xfrm>
            <a:prstGeom prst="rect">
              <a:avLst/>
            </a:prstGeom>
          </p:spPr>
        </p:pic>
      </p:grpSp>
      <p:sp>
        <p:nvSpPr>
          <p:cNvPr id="15" name="TextBox 14"/>
          <p:cNvSpPr txBox="1"/>
          <p:nvPr/>
        </p:nvSpPr>
        <p:spPr>
          <a:xfrm>
            <a:off x="7335567" y="5572705"/>
            <a:ext cx="4767696" cy="246221"/>
          </a:xfrm>
          <a:prstGeom prst="rect">
            <a:avLst/>
          </a:prstGeom>
          <a:noFill/>
        </p:spPr>
        <p:txBody>
          <a:bodyPr wrap="square" rtlCol="0">
            <a:spAutoFit/>
          </a:bodyPr>
          <a:lstStyle/>
          <a:p>
            <a:pPr algn="r"/>
            <a:r>
              <a:rPr lang="en-US" sz="1000" dirty="0" smtClean="0">
                <a:solidFill>
                  <a:schemeClr val="bg1"/>
                </a:solidFill>
                <a:latin typeface="Arial" panose="020B0604020202020204" pitchFamily="34" charset="0"/>
                <a:cs typeface="Arial" panose="020B0604020202020204" pitchFamily="34" charset="0"/>
              </a:rPr>
              <a:t>Photo above: Cook Collection, Valentine Richmond History Center</a:t>
            </a:r>
            <a:endParaRPr lang="en-US" sz="1000" dirty="0">
              <a:solidFill>
                <a:schemeClr val="bg1"/>
              </a:solidFill>
              <a:latin typeface="Arial" panose="020B0604020202020204" pitchFamily="34" charset="0"/>
              <a:cs typeface="Arial" panose="020B0604020202020204" pitchFamily="34" charset="0"/>
            </a:endParaRPr>
          </a:p>
        </p:txBody>
      </p:sp>
      <p:sp>
        <p:nvSpPr>
          <p:cNvPr id="16" name="TextBox 15"/>
          <p:cNvSpPr txBox="1"/>
          <p:nvPr/>
        </p:nvSpPr>
        <p:spPr>
          <a:xfrm>
            <a:off x="589343" y="3431642"/>
            <a:ext cx="2115757" cy="646331"/>
          </a:xfrm>
          <a:prstGeom prst="rect">
            <a:avLst/>
          </a:prstGeom>
          <a:noFill/>
        </p:spPr>
        <p:txBody>
          <a:bodyPr wrap="square" rtlCol="0">
            <a:spAutoFit/>
          </a:bodyPr>
          <a:lstStyle/>
          <a:p>
            <a:r>
              <a:rPr lang="en-US" dirty="0">
                <a:solidFill>
                  <a:schemeClr val="bg1"/>
                </a:solidFill>
              </a:rPr>
              <a:t>Edward </a:t>
            </a:r>
            <a:r>
              <a:rPr lang="en-US" dirty="0" smtClean="0">
                <a:solidFill>
                  <a:schemeClr val="bg1"/>
                </a:solidFill>
              </a:rPr>
              <a:t>V. Valentine</a:t>
            </a:r>
            <a:br>
              <a:rPr lang="en-US" dirty="0" smtClean="0">
                <a:solidFill>
                  <a:schemeClr val="bg1"/>
                </a:solidFill>
              </a:rPr>
            </a:br>
            <a:r>
              <a:rPr lang="en-US" dirty="0" smtClean="0">
                <a:solidFill>
                  <a:schemeClr val="bg1"/>
                </a:solidFill>
              </a:rPr>
              <a:t>1838-1930</a:t>
            </a:r>
            <a:endParaRPr lang="en-US" sz="1000" dirty="0">
              <a:solidFill>
                <a:schemeClr val="bg1"/>
              </a:solidFill>
              <a:latin typeface="Arial" panose="020B0604020202020204" pitchFamily="34" charset="0"/>
              <a:cs typeface="Arial" panose="020B0604020202020204" pitchFamily="34" charset="0"/>
            </a:endParaRPr>
          </a:p>
        </p:txBody>
      </p:sp>
      <p:sp>
        <p:nvSpPr>
          <p:cNvPr id="11" name="Rectangle 10"/>
          <p:cNvSpPr/>
          <p:nvPr/>
        </p:nvSpPr>
        <p:spPr>
          <a:xfrm>
            <a:off x="8535792" y="6031914"/>
            <a:ext cx="3372526"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Commission for Historical Statues </a:t>
            </a: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
            </a:r>
            <a:b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b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in </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the United States </a:t>
            </a: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Capitol</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558744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email">
            <a:extLst>
              <a:ext uri="{28A0092B-C50C-407E-A947-70E740481C1C}">
                <a14:useLocalDpi xmlns:a14="http://schemas.microsoft.com/office/drawing/2010/main"/>
              </a:ext>
            </a:extLst>
          </a:blip>
          <a:srcRect t="23007"/>
          <a:stretch/>
        </p:blipFill>
        <p:spPr>
          <a:xfrm>
            <a:off x="-1" y="-1"/>
            <a:ext cx="12204194" cy="6805623"/>
          </a:xfrm>
          <a:prstGeom prst="rect">
            <a:avLst/>
          </a:prstGeom>
        </p:spPr>
      </p:pic>
      <p:grpSp>
        <p:nvGrpSpPr>
          <p:cNvPr id="6" name="Group 5"/>
          <p:cNvGrpSpPr/>
          <p:nvPr/>
        </p:nvGrpSpPr>
        <p:grpSpPr>
          <a:xfrm>
            <a:off x="0" y="5852160"/>
            <a:ext cx="12204193" cy="1005840"/>
            <a:chOff x="0" y="5852160"/>
            <a:chExt cx="12204193" cy="1005840"/>
          </a:xfrm>
        </p:grpSpPr>
        <p:sp>
          <p:nvSpPr>
            <p:cNvPr id="8" name="Rectangle 7"/>
            <p:cNvSpPr/>
            <p:nvPr/>
          </p:nvSpPr>
          <p:spPr>
            <a:xfrm>
              <a:off x="12193" y="5852160"/>
              <a:ext cx="12192000" cy="1005840"/>
            </a:xfrm>
            <a:prstGeom prst="rect">
              <a:avLst/>
            </a:prstGeom>
            <a:solidFill>
              <a:srgbClr val="061F5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5852160"/>
              <a:ext cx="10058400" cy="1005840"/>
            </a:xfrm>
            <a:prstGeom prst="rect">
              <a:avLst/>
            </a:prstGeom>
          </p:spPr>
        </p:pic>
      </p:grpSp>
      <p:sp>
        <p:nvSpPr>
          <p:cNvPr id="17" name="Rectangle 16"/>
          <p:cNvSpPr/>
          <p:nvPr/>
        </p:nvSpPr>
        <p:spPr>
          <a:xfrm>
            <a:off x="9684991" y="5553561"/>
            <a:ext cx="6096000" cy="246221"/>
          </a:xfrm>
          <a:prstGeom prst="rect">
            <a:avLst/>
          </a:prstGeom>
        </p:spPr>
        <p:txBody>
          <a:bodyPr>
            <a:spAutoFit/>
          </a:bodyPr>
          <a:lstStyle/>
          <a:p>
            <a:r>
              <a:rPr lang="en-US" sz="1000" dirty="0" smtClean="0">
                <a:solidFill>
                  <a:schemeClr val="bg1"/>
                </a:solidFill>
                <a:latin typeface="Arial" panose="020B0604020202020204" pitchFamily="34" charset="0"/>
                <a:cs typeface="Arial" panose="020B0604020202020204" pitchFamily="34" charset="0"/>
              </a:rPr>
              <a:t>Image above: Library of Congress</a:t>
            </a:r>
            <a:endParaRPr lang="en-US" sz="1000" dirty="0">
              <a:solidFill>
                <a:schemeClr val="bg1"/>
              </a:solidFill>
              <a:latin typeface="Arial" panose="020B0604020202020204" pitchFamily="34" charset="0"/>
              <a:cs typeface="Arial" panose="020B0604020202020204" pitchFamily="34" charset="0"/>
            </a:endParaRPr>
          </a:p>
        </p:txBody>
      </p:sp>
      <p:sp>
        <p:nvSpPr>
          <p:cNvPr id="10" name="Rectangle 9"/>
          <p:cNvSpPr/>
          <p:nvPr/>
        </p:nvSpPr>
        <p:spPr>
          <a:xfrm>
            <a:off x="8535792" y="6031914"/>
            <a:ext cx="3372526"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Commission for Historical Statues </a:t>
            </a: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
            </a:r>
            <a:b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b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in </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the United States </a:t>
            </a: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Capitol</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962555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email">
            <a:extLst>
              <a:ext uri="{28A0092B-C50C-407E-A947-70E740481C1C}">
                <a14:useLocalDpi xmlns:a14="http://schemas.microsoft.com/office/drawing/2010/main"/>
              </a:ext>
            </a:extLst>
          </a:blip>
          <a:srcRect t="23007"/>
          <a:stretch/>
        </p:blipFill>
        <p:spPr>
          <a:xfrm>
            <a:off x="-1" y="-1"/>
            <a:ext cx="12204194" cy="6805623"/>
          </a:xfrm>
          <a:prstGeom prst="rect">
            <a:avLst/>
          </a:prstGeom>
        </p:spPr>
      </p:pic>
      <p:grpSp>
        <p:nvGrpSpPr>
          <p:cNvPr id="6" name="Group 5"/>
          <p:cNvGrpSpPr/>
          <p:nvPr/>
        </p:nvGrpSpPr>
        <p:grpSpPr>
          <a:xfrm>
            <a:off x="0" y="5852160"/>
            <a:ext cx="12204193" cy="1005840"/>
            <a:chOff x="0" y="5852160"/>
            <a:chExt cx="12204193" cy="1005840"/>
          </a:xfrm>
        </p:grpSpPr>
        <p:sp>
          <p:nvSpPr>
            <p:cNvPr id="8" name="Rectangle 7"/>
            <p:cNvSpPr/>
            <p:nvPr/>
          </p:nvSpPr>
          <p:spPr>
            <a:xfrm>
              <a:off x="12193" y="5852160"/>
              <a:ext cx="12192000" cy="1005840"/>
            </a:xfrm>
            <a:prstGeom prst="rect">
              <a:avLst/>
            </a:prstGeom>
            <a:solidFill>
              <a:srgbClr val="061F5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5852160"/>
              <a:ext cx="10058400" cy="1005840"/>
            </a:xfrm>
            <a:prstGeom prst="rect">
              <a:avLst/>
            </a:prstGeom>
          </p:spPr>
        </p:pic>
      </p:grpSp>
      <p:pic>
        <p:nvPicPr>
          <p:cNvPr id="11" name="Picture 10"/>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553201" y="295275"/>
            <a:ext cx="2265552" cy="5051066"/>
          </a:xfrm>
          <a:prstGeom prst="rect">
            <a:avLst/>
          </a:prstGeom>
        </p:spPr>
      </p:pic>
      <p:pic>
        <p:nvPicPr>
          <p:cNvPr id="13" name="Picture 12"/>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974667" y="295275"/>
            <a:ext cx="2753219" cy="5019144"/>
          </a:xfrm>
          <a:prstGeom prst="rect">
            <a:avLst/>
          </a:prstGeom>
        </p:spPr>
      </p:pic>
      <p:sp>
        <p:nvSpPr>
          <p:cNvPr id="10" name="Rectangle 9"/>
          <p:cNvSpPr/>
          <p:nvPr/>
        </p:nvSpPr>
        <p:spPr>
          <a:xfrm>
            <a:off x="8535792" y="6031914"/>
            <a:ext cx="3372526"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Commission for Historical Statues </a:t>
            </a: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
            </a:r>
            <a:b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b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in </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the United States </a:t>
            </a: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Capitol</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205481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email">
            <a:extLst>
              <a:ext uri="{28A0092B-C50C-407E-A947-70E740481C1C}">
                <a14:useLocalDpi xmlns:a14="http://schemas.microsoft.com/office/drawing/2010/main"/>
              </a:ext>
            </a:extLst>
          </a:blip>
          <a:srcRect t="23007"/>
          <a:stretch/>
        </p:blipFill>
        <p:spPr>
          <a:xfrm>
            <a:off x="-1" y="-1"/>
            <a:ext cx="12204194" cy="6805623"/>
          </a:xfrm>
          <a:prstGeom prst="rect">
            <a:avLst/>
          </a:prstGeom>
        </p:spPr>
      </p:pic>
      <p:grpSp>
        <p:nvGrpSpPr>
          <p:cNvPr id="6" name="Group 5"/>
          <p:cNvGrpSpPr/>
          <p:nvPr/>
        </p:nvGrpSpPr>
        <p:grpSpPr>
          <a:xfrm>
            <a:off x="0" y="5852160"/>
            <a:ext cx="12204193" cy="1005840"/>
            <a:chOff x="0" y="5852160"/>
            <a:chExt cx="12204193" cy="1005840"/>
          </a:xfrm>
        </p:grpSpPr>
        <p:sp>
          <p:nvSpPr>
            <p:cNvPr id="8" name="Rectangle 7"/>
            <p:cNvSpPr/>
            <p:nvPr/>
          </p:nvSpPr>
          <p:spPr>
            <a:xfrm>
              <a:off x="12193" y="5852160"/>
              <a:ext cx="12192000" cy="1005840"/>
            </a:xfrm>
            <a:prstGeom prst="rect">
              <a:avLst/>
            </a:prstGeom>
            <a:solidFill>
              <a:srgbClr val="061F5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5852160"/>
              <a:ext cx="10058400" cy="1005840"/>
            </a:xfrm>
            <a:prstGeom prst="rect">
              <a:avLst/>
            </a:prstGeom>
          </p:spPr>
        </p:pic>
      </p:grpSp>
      <p:pic>
        <p:nvPicPr>
          <p:cNvPr id="4" name="Pictur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81025" y="295275"/>
            <a:ext cx="4255805" cy="5380178"/>
          </a:xfrm>
          <a:prstGeom prst="rect">
            <a:avLst/>
          </a:prstGeom>
        </p:spPr>
      </p:pic>
      <p:sp>
        <p:nvSpPr>
          <p:cNvPr id="12" name="Rectangle 11"/>
          <p:cNvSpPr/>
          <p:nvPr/>
        </p:nvSpPr>
        <p:spPr>
          <a:xfrm>
            <a:off x="8535792" y="6031914"/>
            <a:ext cx="3372526"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Commission for Historical Statues </a:t>
            </a: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
            </a:r>
            <a:b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b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in </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the United States </a:t>
            </a: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Capitol</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874840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0"/>
            <a:ext cx="12204193" cy="6848476"/>
          </a:xfrm>
          <a:prstGeom prst="rect">
            <a:avLst/>
          </a:prstGeom>
        </p:spPr>
      </p:pic>
      <p:grpSp>
        <p:nvGrpSpPr>
          <p:cNvPr id="6" name="Group 5"/>
          <p:cNvGrpSpPr/>
          <p:nvPr/>
        </p:nvGrpSpPr>
        <p:grpSpPr>
          <a:xfrm>
            <a:off x="0" y="5852160"/>
            <a:ext cx="12204193" cy="1005840"/>
            <a:chOff x="0" y="5852160"/>
            <a:chExt cx="12204193" cy="1005840"/>
          </a:xfrm>
        </p:grpSpPr>
        <p:sp>
          <p:nvSpPr>
            <p:cNvPr id="8" name="Rectangle 7"/>
            <p:cNvSpPr/>
            <p:nvPr/>
          </p:nvSpPr>
          <p:spPr>
            <a:xfrm>
              <a:off x="12193" y="5852160"/>
              <a:ext cx="12192000" cy="1005840"/>
            </a:xfrm>
            <a:prstGeom prst="rect">
              <a:avLst/>
            </a:prstGeom>
            <a:solidFill>
              <a:srgbClr val="061F5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5852160"/>
              <a:ext cx="10058400" cy="1005840"/>
            </a:xfrm>
            <a:prstGeom prst="rect">
              <a:avLst/>
            </a:prstGeom>
          </p:spPr>
        </p:pic>
      </p:grpSp>
      <p:sp>
        <p:nvSpPr>
          <p:cNvPr id="10" name="Rectangle 9"/>
          <p:cNvSpPr/>
          <p:nvPr/>
        </p:nvSpPr>
        <p:spPr>
          <a:xfrm>
            <a:off x="8535792" y="6031914"/>
            <a:ext cx="3372526"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Commission for Historical Statues </a:t>
            </a: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
            </a:r>
            <a:b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b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in </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the United States </a:t>
            </a: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Capitol</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120573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0"/>
            <a:ext cx="12192001" cy="6848475"/>
          </a:xfrm>
          <a:prstGeom prst="rect">
            <a:avLst/>
          </a:prstGeom>
        </p:spPr>
      </p:pic>
      <p:sp>
        <p:nvSpPr>
          <p:cNvPr id="8" name="Rectangle 7"/>
          <p:cNvSpPr/>
          <p:nvPr/>
        </p:nvSpPr>
        <p:spPr>
          <a:xfrm>
            <a:off x="8535792" y="6031914"/>
            <a:ext cx="3372526" cy="646331"/>
          </a:xfrm>
          <a:prstGeom prst="rect">
            <a:avLst/>
          </a:prstGeom>
        </p:spPr>
        <p:txBody>
          <a:bodyPr wrap="none">
            <a:spAutoFit/>
          </a:bodyPr>
          <a:lstStyle/>
          <a:p>
            <a:pPr algn="ctr"/>
            <a:r>
              <a:rPr lang="en-US" dirty="0">
                <a:solidFill>
                  <a:schemeClr val="bg1"/>
                </a:solidFill>
              </a:rPr>
              <a:t>Commission for Historical Statues </a:t>
            </a:r>
            <a:r>
              <a:rPr lang="en-US" dirty="0" smtClean="0">
                <a:solidFill>
                  <a:schemeClr val="bg1"/>
                </a:solidFill>
              </a:rPr>
              <a:t/>
            </a:r>
            <a:br>
              <a:rPr lang="en-US" dirty="0" smtClean="0">
                <a:solidFill>
                  <a:schemeClr val="bg1"/>
                </a:solidFill>
              </a:rPr>
            </a:br>
            <a:r>
              <a:rPr lang="en-US" dirty="0" smtClean="0">
                <a:solidFill>
                  <a:schemeClr val="bg1"/>
                </a:solidFill>
              </a:rPr>
              <a:t>in </a:t>
            </a:r>
            <a:r>
              <a:rPr lang="en-US" dirty="0">
                <a:solidFill>
                  <a:schemeClr val="bg1"/>
                </a:solidFill>
              </a:rPr>
              <a:t>the United States </a:t>
            </a:r>
            <a:r>
              <a:rPr lang="en-US" dirty="0" smtClean="0">
                <a:solidFill>
                  <a:schemeClr val="bg1"/>
                </a:solidFill>
              </a:rPr>
              <a:t>Capitol</a:t>
            </a:r>
            <a:endParaRPr lang="en-US" dirty="0">
              <a:solidFill>
                <a:schemeClr val="bg1"/>
              </a:solidFill>
            </a:endParaRPr>
          </a:p>
        </p:txBody>
      </p:sp>
      <p:grpSp>
        <p:nvGrpSpPr>
          <p:cNvPr id="12" name="Group 11"/>
          <p:cNvGrpSpPr/>
          <p:nvPr/>
        </p:nvGrpSpPr>
        <p:grpSpPr>
          <a:xfrm>
            <a:off x="0" y="5852160"/>
            <a:ext cx="12192001" cy="1005840"/>
            <a:chOff x="-90616" y="5852160"/>
            <a:chExt cx="12192001" cy="1005840"/>
          </a:xfrm>
        </p:grpSpPr>
        <p:grpSp>
          <p:nvGrpSpPr>
            <p:cNvPr id="13" name="Group 12"/>
            <p:cNvGrpSpPr/>
            <p:nvPr/>
          </p:nvGrpSpPr>
          <p:grpSpPr>
            <a:xfrm>
              <a:off x="-90616" y="5852160"/>
              <a:ext cx="12192001" cy="1005840"/>
              <a:chOff x="0" y="5852160"/>
              <a:chExt cx="12192001" cy="1005840"/>
            </a:xfrm>
          </p:grpSpPr>
          <p:sp>
            <p:nvSpPr>
              <p:cNvPr id="15" name="Rectangle 14"/>
              <p:cNvSpPr/>
              <p:nvPr/>
            </p:nvSpPr>
            <p:spPr>
              <a:xfrm>
                <a:off x="1" y="5852160"/>
                <a:ext cx="12192000" cy="1005840"/>
              </a:xfrm>
              <a:prstGeom prst="rect">
                <a:avLst/>
              </a:prstGeom>
              <a:solidFill>
                <a:srgbClr val="061F5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5852160"/>
                <a:ext cx="10058400" cy="1005840"/>
              </a:xfrm>
              <a:prstGeom prst="rect">
                <a:avLst/>
              </a:prstGeom>
            </p:spPr>
          </p:pic>
        </p:grpSp>
        <p:sp>
          <p:nvSpPr>
            <p:cNvPr id="14" name="TextBox 13"/>
            <p:cNvSpPr txBox="1"/>
            <p:nvPr/>
          </p:nvSpPr>
          <p:spPr>
            <a:xfrm>
              <a:off x="8222111" y="5893415"/>
              <a:ext cx="3798916" cy="369332"/>
            </a:xfrm>
            <a:prstGeom prst="rect">
              <a:avLst/>
            </a:prstGeom>
            <a:noFill/>
          </p:spPr>
          <p:txBody>
            <a:bodyPr wrap="square" rtlCol="0">
              <a:spAutoFit/>
            </a:bodyPr>
            <a:lstStyle/>
            <a:p>
              <a:pPr algn="ctr"/>
              <a:endParaRPr lang="en-US" dirty="0">
                <a:solidFill>
                  <a:schemeClr val="bg1"/>
                </a:solidFill>
              </a:endParaRPr>
            </a:p>
          </p:txBody>
        </p:sp>
      </p:grpSp>
      <p:sp>
        <p:nvSpPr>
          <p:cNvPr id="11" name="Title 1"/>
          <p:cNvSpPr txBox="1">
            <a:spLocks/>
          </p:cNvSpPr>
          <p:nvPr/>
        </p:nvSpPr>
        <p:spPr>
          <a:xfrm rot="10800000" flipV="1">
            <a:off x="8312727" y="1341297"/>
            <a:ext cx="3100140" cy="4381888"/>
          </a:xfrm>
          <a:prstGeom prst="rect">
            <a:avLst/>
          </a:prstGeom>
          <a:noFill/>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2100" dirty="0" smtClean="0">
                <a:solidFill>
                  <a:schemeClr val="bg1"/>
                </a:solidFill>
                <a:latin typeface="+mn-lt"/>
              </a:rPr>
              <a:t>Confederates</a:t>
            </a:r>
            <a:br>
              <a:rPr lang="en-US" sz="2100" dirty="0" smtClean="0">
                <a:solidFill>
                  <a:schemeClr val="bg1"/>
                </a:solidFill>
                <a:latin typeface="+mn-lt"/>
              </a:rPr>
            </a:br>
            <a:r>
              <a:rPr lang="en-US" sz="2100" dirty="0" smtClean="0">
                <a:solidFill>
                  <a:schemeClr val="bg1"/>
                </a:solidFill>
                <a:latin typeface="+mn-lt"/>
              </a:rPr>
              <a:t/>
            </a:r>
            <a:br>
              <a:rPr lang="en-US" sz="2100" dirty="0" smtClean="0">
                <a:solidFill>
                  <a:schemeClr val="bg1"/>
                </a:solidFill>
                <a:latin typeface="+mn-lt"/>
              </a:rPr>
            </a:br>
            <a:r>
              <a:rPr lang="en-US" sz="2100" dirty="0">
                <a:solidFill>
                  <a:schemeClr val="bg1"/>
                </a:solidFill>
              </a:rPr>
              <a:t>Edmund K. Smith,   FL</a:t>
            </a:r>
          </a:p>
          <a:p>
            <a:pPr>
              <a:lnSpc>
                <a:spcPct val="100000"/>
              </a:lnSpc>
            </a:pPr>
            <a:r>
              <a:rPr lang="en-US" sz="2100" dirty="0" smtClean="0">
                <a:solidFill>
                  <a:schemeClr val="bg1"/>
                </a:solidFill>
              </a:rPr>
              <a:t>Alexander </a:t>
            </a:r>
            <a:r>
              <a:rPr lang="en-US" sz="2100" dirty="0">
                <a:solidFill>
                  <a:schemeClr val="bg1"/>
                </a:solidFill>
              </a:rPr>
              <a:t>Stephens,   </a:t>
            </a:r>
            <a:r>
              <a:rPr lang="en-US" sz="2100" dirty="0" smtClean="0">
                <a:solidFill>
                  <a:schemeClr val="bg1"/>
                </a:solidFill>
              </a:rPr>
              <a:t>GA</a:t>
            </a:r>
          </a:p>
          <a:p>
            <a:pPr>
              <a:lnSpc>
                <a:spcPct val="100000"/>
              </a:lnSpc>
            </a:pPr>
            <a:r>
              <a:rPr lang="en-US" sz="2100" dirty="0">
                <a:solidFill>
                  <a:schemeClr val="bg1"/>
                </a:solidFill>
              </a:rPr>
              <a:t>Joseph Wheeler,   </a:t>
            </a:r>
            <a:r>
              <a:rPr lang="en-US" sz="2100" dirty="0" smtClean="0">
                <a:solidFill>
                  <a:schemeClr val="bg1"/>
                </a:solidFill>
              </a:rPr>
              <a:t>GA</a:t>
            </a:r>
            <a:endParaRPr lang="en-US" sz="2100" dirty="0">
              <a:solidFill>
                <a:schemeClr val="bg1"/>
              </a:solidFill>
            </a:endParaRPr>
          </a:p>
          <a:p>
            <a:pPr>
              <a:lnSpc>
                <a:spcPct val="100000"/>
              </a:lnSpc>
            </a:pPr>
            <a:r>
              <a:rPr lang="en-US" sz="2100" dirty="0" smtClean="0">
                <a:solidFill>
                  <a:schemeClr val="bg1"/>
                </a:solidFill>
                <a:latin typeface="+mn-lt"/>
              </a:rPr>
              <a:t>Jefferson Davis,   MS</a:t>
            </a:r>
          </a:p>
          <a:p>
            <a:pPr>
              <a:lnSpc>
                <a:spcPct val="100000"/>
              </a:lnSpc>
            </a:pPr>
            <a:r>
              <a:rPr lang="en-US" sz="2100" dirty="0">
                <a:solidFill>
                  <a:schemeClr val="bg1"/>
                </a:solidFill>
                <a:latin typeface="+mn-lt"/>
              </a:rPr>
              <a:t>James Z. George, </a:t>
            </a:r>
            <a:r>
              <a:rPr lang="en-US" sz="2100" dirty="0" smtClean="0">
                <a:solidFill>
                  <a:schemeClr val="bg1"/>
                </a:solidFill>
                <a:latin typeface="+mn-lt"/>
              </a:rPr>
              <a:t>  MS</a:t>
            </a:r>
          </a:p>
          <a:p>
            <a:pPr>
              <a:lnSpc>
                <a:spcPct val="100000"/>
              </a:lnSpc>
            </a:pPr>
            <a:r>
              <a:rPr lang="en-US" sz="2100" dirty="0">
                <a:solidFill>
                  <a:schemeClr val="bg1"/>
                </a:solidFill>
              </a:rPr>
              <a:t>Zebulon Vance,   </a:t>
            </a:r>
            <a:r>
              <a:rPr lang="en-US" sz="2100" dirty="0" smtClean="0">
                <a:solidFill>
                  <a:schemeClr val="bg1"/>
                </a:solidFill>
              </a:rPr>
              <a:t>NC</a:t>
            </a:r>
            <a:endParaRPr lang="en-US" sz="2100" dirty="0" smtClean="0">
              <a:solidFill>
                <a:schemeClr val="bg1"/>
              </a:solidFill>
              <a:latin typeface="+mn-lt"/>
            </a:endParaRPr>
          </a:p>
          <a:p>
            <a:pPr>
              <a:lnSpc>
                <a:spcPct val="100000"/>
              </a:lnSpc>
            </a:pPr>
            <a:r>
              <a:rPr lang="en-US" sz="2100" dirty="0">
                <a:solidFill>
                  <a:schemeClr val="bg1"/>
                </a:solidFill>
                <a:latin typeface="+mn-lt"/>
              </a:rPr>
              <a:t>Wade Hampton, </a:t>
            </a:r>
            <a:r>
              <a:rPr lang="en-US" sz="2100" dirty="0" smtClean="0">
                <a:solidFill>
                  <a:schemeClr val="bg1"/>
                </a:solidFill>
                <a:latin typeface="+mn-lt"/>
              </a:rPr>
              <a:t>  SC</a:t>
            </a:r>
          </a:p>
          <a:p>
            <a:pPr>
              <a:lnSpc>
                <a:spcPct val="100000"/>
              </a:lnSpc>
            </a:pPr>
            <a:r>
              <a:rPr lang="en-US" sz="2100" dirty="0" smtClean="0">
                <a:solidFill>
                  <a:schemeClr val="bg1"/>
                </a:solidFill>
                <a:latin typeface="+mn-lt"/>
              </a:rPr>
              <a:t>Robert </a:t>
            </a:r>
            <a:r>
              <a:rPr lang="en-US" sz="2100" dirty="0">
                <a:solidFill>
                  <a:schemeClr val="bg1"/>
                </a:solidFill>
                <a:latin typeface="+mn-lt"/>
              </a:rPr>
              <a:t>E. Lee, </a:t>
            </a:r>
            <a:r>
              <a:rPr lang="en-US" sz="2100" dirty="0" smtClean="0">
                <a:solidFill>
                  <a:schemeClr val="bg1"/>
                </a:solidFill>
                <a:latin typeface="+mn-lt"/>
              </a:rPr>
              <a:t>  VA</a:t>
            </a:r>
          </a:p>
          <a:p>
            <a:pPr>
              <a:lnSpc>
                <a:spcPct val="100000"/>
              </a:lnSpc>
            </a:pPr>
            <a:r>
              <a:rPr lang="en-US" sz="2100" dirty="0" smtClean="0">
                <a:solidFill>
                  <a:schemeClr val="bg1"/>
                </a:solidFill>
              </a:rPr>
              <a:t>John </a:t>
            </a:r>
            <a:r>
              <a:rPr lang="en-US" sz="2100" dirty="0">
                <a:solidFill>
                  <a:schemeClr val="bg1"/>
                </a:solidFill>
              </a:rPr>
              <a:t>E. Kenna,   </a:t>
            </a:r>
            <a:r>
              <a:rPr lang="en-US" sz="2100" dirty="0" smtClean="0">
                <a:solidFill>
                  <a:schemeClr val="bg1"/>
                </a:solidFill>
              </a:rPr>
              <a:t>WV</a:t>
            </a:r>
            <a:r>
              <a:rPr lang="en-US" sz="2400" dirty="0" smtClean="0">
                <a:solidFill>
                  <a:schemeClr val="bg1"/>
                </a:solidFill>
                <a:latin typeface="+mn-lt"/>
              </a:rPr>
              <a:t/>
            </a:r>
            <a:br>
              <a:rPr lang="en-US" sz="2400" dirty="0" smtClean="0">
                <a:solidFill>
                  <a:schemeClr val="bg1"/>
                </a:solidFill>
                <a:latin typeface="+mn-lt"/>
              </a:rPr>
            </a:br>
            <a:endParaRPr lang="en-US" sz="2400" dirty="0">
              <a:solidFill>
                <a:schemeClr val="bg1"/>
              </a:solidFill>
              <a:latin typeface="+mn-lt"/>
            </a:endParaRPr>
          </a:p>
        </p:txBody>
      </p:sp>
      <p:pic>
        <p:nvPicPr>
          <p:cNvPr id="28" name="Picture 27"/>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33730" y="360973"/>
            <a:ext cx="1219157" cy="2464808"/>
          </a:xfrm>
          <a:prstGeom prst="rect">
            <a:avLst/>
          </a:prstGeom>
          <a:ln w="12700">
            <a:solidFill>
              <a:schemeClr val="tx1"/>
            </a:solidFill>
          </a:ln>
        </p:spPr>
      </p:pic>
      <p:pic>
        <p:nvPicPr>
          <p:cNvPr id="31" name="Picture 30"/>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644084" y="3092499"/>
            <a:ext cx="1235680" cy="2440195"/>
          </a:xfrm>
          <a:prstGeom prst="rect">
            <a:avLst/>
          </a:prstGeom>
          <a:ln w="12700">
            <a:solidFill>
              <a:schemeClr val="tx1"/>
            </a:solidFill>
          </a:ln>
        </p:spPr>
      </p:pic>
      <p:pic>
        <p:nvPicPr>
          <p:cNvPr id="47" name="Picture 46"/>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243716" y="331019"/>
            <a:ext cx="1215996" cy="2460579"/>
          </a:xfrm>
          <a:prstGeom prst="rect">
            <a:avLst/>
          </a:prstGeom>
          <a:ln w="12700">
            <a:solidFill>
              <a:schemeClr val="tx1"/>
            </a:solidFill>
          </a:ln>
        </p:spPr>
      </p:pic>
      <p:grpSp>
        <p:nvGrpSpPr>
          <p:cNvPr id="2" name="Group 1"/>
          <p:cNvGrpSpPr/>
          <p:nvPr/>
        </p:nvGrpSpPr>
        <p:grpSpPr>
          <a:xfrm>
            <a:off x="5466003" y="3106566"/>
            <a:ext cx="1224691" cy="2430626"/>
            <a:chOff x="5477681" y="360973"/>
            <a:chExt cx="1224691" cy="2430626"/>
          </a:xfrm>
        </p:grpSpPr>
        <p:pic>
          <p:nvPicPr>
            <p:cNvPr id="35" name="Picture 34"/>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5477681" y="360973"/>
              <a:ext cx="1224691" cy="2430625"/>
            </a:xfrm>
            <a:prstGeom prst="rect">
              <a:avLst/>
            </a:prstGeom>
            <a:ln w="12700">
              <a:solidFill>
                <a:schemeClr val="tx2">
                  <a:lumMod val="50000"/>
                </a:schemeClr>
              </a:solidFill>
            </a:ln>
          </p:spPr>
        </p:pic>
        <p:sp>
          <p:nvSpPr>
            <p:cNvPr id="50" name="TextBox 49"/>
            <p:cNvSpPr txBox="1"/>
            <p:nvPr/>
          </p:nvSpPr>
          <p:spPr>
            <a:xfrm>
              <a:off x="5477681" y="2514600"/>
              <a:ext cx="1224691" cy="276999"/>
            </a:xfrm>
            <a:prstGeom prst="rect">
              <a:avLst/>
            </a:prstGeom>
            <a:solidFill>
              <a:schemeClr val="bg1"/>
            </a:solidFill>
            <a:ln w="12700">
              <a:solidFill>
                <a:schemeClr val="tx1"/>
              </a:solidFill>
            </a:ln>
          </p:spPr>
          <p:txBody>
            <a:bodyPr wrap="square" rtlCol="0">
              <a:spAutoFit/>
            </a:bodyPr>
            <a:lstStyle/>
            <a:p>
              <a:pPr algn="ctr"/>
              <a:r>
                <a:rPr lang="en-US" sz="1200" dirty="0" smtClean="0"/>
                <a:t>KENNA</a:t>
              </a:r>
              <a:endParaRPr lang="en-US" sz="1200" dirty="0"/>
            </a:p>
          </p:txBody>
        </p:sp>
      </p:grpSp>
      <p:grpSp>
        <p:nvGrpSpPr>
          <p:cNvPr id="4" name="Group 3"/>
          <p:cNvGrpSpPr/>
          <p:nvPr/>
        </p:nvGrpSpPr>
        <p:grpSpPr>
          <a:xfrm>
            <a:off x="3884608" y="357513"/>
            <a:ext cx="1232186" cy="2464808"/>
            <a:chOff x="7303606" y="3013109"/>
            <a:chExt cx="1232186" cy="2464808"/>
          </a:xfrm>
        </p:grpSpPr>
        <p:pic>
          <p:nvPicPr>
            <p:cNvPr id="7" name="Picture 6"/>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7304739" y="3013109"/>
              <a:ext cx="1231053" cy="2464808"/>
            </a:xfrm>
            <a:prstGeom prst="rect">
              <a:avLst/>
            </a:prstGeom>
            <a:ln w="12700">
              <a:solidFill>
                <a:schemeClr val="tx1"/>
              </a:solidFill>
            </a:ln>
          </p:spPr>
        </p:pic>
        <p:sp>
          <p:nvSpPr>
            <p:cNvPr id="51" name="TextBox 50"/>
            <p:cNvSpPr txBox="1"/>
            <p:nvPr/>
          </p:nvSpPr>
          <p:spPr>
            <a:xfrm>
              <a:off x="7303606" y="5197458"/>
              <a:ext cx="1224691" cy="276999"/>
            </a:xfrm>
            <a:prstGeom prst="rect">
              <a:avLst/>
            </a:prstGeom>
            <a:solidFill>
              <a:schemeClr val="bg1"/>
            </a:solidFill>
            <a:ln w="12700">
              <a:solidFill>
                <a:schemeClr val="tx1"/>
              </a:solidFill>
            </a:ln>
          </p:spPr>
          <p:txBody>
            <a:bodyPr wrap="square" rtlCol="0">
              <a:spAutoFit/>
            </a:bodyPr>
            <a:lstStyle/>
            <a:p>
              <a:pPr algn="ctr"/>
              <a:r>
                <a:rPr lang="en-US" sz="1200" dirty="0" smtClean="0"/>
                <a:t>WHEELER</a:t>
              </a:r>
              <a:endParaRPr lang="en-US" sz="1200" dirty="0"/>
            </a:p>
          </p:txBody>
        </p:sp>
      </p:grpSp>
      <p:sp>
        <p:nvSpPr>
          <p:cNvPr id="52" name="TextBox 51"/>
          <p:cNvSpPr txBox="1"/>
          <p:nvPr/>
        </p:nvSpPr>
        <p:spPr>
          <a:xfrm>
            <a:off x="2235021" y="2511140"/>
            <a:ext cx="1224691" cy="276999"/>
          </a:xfrm>
          <a:prstGeom prst="rect">
            <a:avLst/>
          </a:prstGeom>
          <a:solidFill>
            <a:schemeClr val="bg1"/>
          </a:solidFill>
          <a:ln w="12700">
            <a:solidFill>
              <a:schemeClr val="tx1"/>
            </a:solidFill>
          </a:ln>
        </p:spPr>
        <p:txBody>
          <a:bodyPr wrap="square" rtlCol="0">
            <a:spAutoFit/>
          </a:bodyPr>
          <a:lstStyle/>
          <a:p>
            <a:pPr algn="ctr"/>
            <a:r>
              <a:rPr lang="en-US" sz="1200" dirty="0" smtClean="0"/>
              <a:t>STEPHENS</a:t>
            </a:r>
            <a:endParaRPr lang="en-US" sz="1200" dirty="0"/>
          </a:p>
        </p:txBody>
      </p:sp>
      <p:grpSp>
        <p:nvGrpSpPr>
          <p:cNvPr id="9" name="Group 8"/>
          <p:cNvGrpSpPr/>
          <p:nvPr/>
        </p:nvGrpSpPr>
        <p:grpSpPr>
          <a:xfrm>
            <a:off x="5466003" y="377430"/>
            <a:ext cx="1243559" cy="2456773"/>
            <a:chOff x="5466003" y="377430"/>
            <a:chExt cx="1243559" cy="2456773"/>
          </a:xfrm>
        </p:grpSpPr>
        <p:pic>
          <p:nvPicPr>
            <p:cNvPr id="5" name="Picture 4"/>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5466003" y="377430"/>
              <a:ext cx="1243559" cy="2456773"/>
            </a:xfrm>
            <a:prstGeom prst="rect">
              <a:avLst/>
            </a:prstGeom>
            <a:ln w="12700">
              <a:solidFill>
                <a:schemeClr val="tx1"/>
              </a:solidFill>
            </a:ln>
          </p:spPr>
        </p:pic>
        <p:sp>
          <p:nvSpPr>
            <p:cNvPr id="54" name="TextBox 53"/>
            <p:cNvSpPr txBox="1"/>
            <p:nvPr/>
          </p:nvSpPr>
          <p:spPr>
            <a:xfrm>
              <a:off x="5466164" y="2548782"/>
              <a:ext cx="1224691" cy="276999"/>
            </a:xfrm>
            <a:prstGeom prst="rect">
              <a:avLst/>
            </a:prstGeom>
            <a:solidFill>
              <a:schemeClr val="bg1"/>
            </a:solidFill>
            <a:ln w="12700">
              <a:solidFill>
                <a:schemeClr val="tx1"/>
              </a:solidFill>
            </a:ln>
          </p:spPr>
          <p:txBody>
            <a:bodyPr wrap="square" rtlCol="0">
              <a:spAutoFit/>
            </a:bodyPr>
            <a:lstStyle/>
            <a:p>
              <a:pPr algn="ctr"/>
              <a:r>
                <a:rPr lang="en-US" sz="1200" dirty="0" smtClean="0"/>
                <a:t>DAVIS</a:t>
              </a:r>
              <a:endParaRPr lang="en-US" sz="1200" dirty="0"/>
            </a:p>
          </p:txBody>
        </p:sp>
      </p:grpSp>
      <p:sp>
        <p:nvSpPr>
          <p:cNvPr id="55" name="TextBox 54"/>
          <p:cNvSpPr txBox="1"/>
          <p:nvPr/>
        </p:nvSpPr>
        <p:spPr>
          <a:xfrm>
            <a:off x="644082" y="5253949"/>
            <a:ext cx="1224691" cy="276999"/>
          </a:xfrm>
          <a:prstGeom prst="rect">
            <a:avLst/>
          </a:prstGeom>
          <a:solidFill>
            <a:schemeClr val="bg1"/>
          </a:solidFill>
          <a:ln w="12700">
            <a:solidFill>
              <a:schemeClr val="tx1"/>
            </a:solidFill>
          </a:ln>
        </p:spPr>
        <p:txBody>
          <a:bodyPr wrap="square" rtlCol="0">
            <a:spAutoFit/>
          </a:bodyPr>
          <a:lstStyle/>
          <a:p>
            <a:pPr algn="ctr"/>
            <a:r>
              <a:rPr lang="en-US" sz="1200" dirty="0" smtClean="0"/>
              <a:t>GEORGE</a:t>
            </a:r>
            <a:endParaRPr lang="en-US" sz="1200" dirty="0"/>
          </a:p>
        </p:txBody>
      </p:sp>
      <p:grpSp>
        <p:nvGrpSpPr>
          <p:cNvPr id="3" name="Group 2"/>
          <p:cNvGrpSpPr/>
          <p:nvPr/>
        </p:nvGrpSpPr>
        <p:grpSpPr>
          <a:xfrm>
            <a:off x="3884608" y="3096543"/>
            <a:ext cx="1224691" cy="2429397"/>
            <a:chOff x="3859237" y="370827"/>
            <a:chExt cx="1224691" cy="2429397"/>
          </a:xfrm>
        </p:grpSpPr>
        <p:pic>
          <p:nvPicPr>
            <p:cNvPr id="33" name="Picture 32"/>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3870227" y="370827"/>
              <a:ext cx="1213701" cy="2429397"/>
            </a:xfrm>
            <a:prstGeom prst="rect">
              <a:avLst/>
            </a:prstGeom>
            <a:ln w="12700">
              <a:solidFill>
                <a:schemeClr val="tx1"/>
              </a:solidFill>
            </a:ln>
          </p:spPr>
        </p:pic>
        <p:sp>
          <p:nvSpPr>
            <p:cNvPr id="56" name="TextBox 55"/>
            <p:cNvSpPr txBox="1"/>
            <p:nvPr/>
          </p:nvSpPr>
          <p:spPr>
            <a:xfrm>
              <a:off x="3859237" y="2514599"/>
              <a:ext cx="1224691" cy="276999"/>
            </a:xfrm>
            <a:prstGeom prst="rect">
              <a:avLst/>
            </a:prstGeom>
            <a:solidFill>
              <a:schemeClr val="bg1"/>
            </a:solidFill>
            <a:ln w="12700">
              <a:solidFill>
                <a:schemeClr val="tx1"/>
              </a:solidFill>
            </a:ln>
          </p:spPr>
          <p:txBody>
            <a:bodyPr wrap="square" rtlCol="0">
              <a:spAutoFit/>
            </a:bodyPr>
            <a:lstStyle/>
            <a:p>
              <a:pPr algn="ctr"/>
              <a:r>
                <a:rPr lang="en-US" sz="1200" dirty="0" smtClean="0"/>
                <a:t>HAMPTON</a:t>
              </a:r>
              <a:endParaRPr lang="en-US" sz="1200" dirty="0"/>
            </a:p>
          </p:txBody>
        </p:sp>
      </p:grpSp>
      <p:grpSp>
        <p:nvGrpSpPr>
          <p:cNvPr id="10" name="Group 9"/>
          <p:cNvGrpSpPr/>
          <p:nvPr/>
        </p:nvGrpSpPr>
        <p:grpSpPr>
          <a:xfrm>
            <a:off x="2243716" y="3072993"/>
            <a:ext cx="1230647" cy="2457955"/>
            <a:chOff x="3884608" y="3099352"/>
            <a:chExt cx="1230647" cy="2457955"/>
          </a:xfrm>
        </p:grpSpPr>
        <p:pic>
          <p:nvPicPr>
            <p:cNvPr id="48" name="Picture 47"/>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3884608" y="3099352"/>
              <a:ext cx="1229514" cy="2457955"/>
            </a:xfrm>
            <a:prstGeom prst="rect">
              <a:avLst/>
            </a:prstGeom>
            <a:ln w="12700">
              <a:solidFill>
                <a:schemeClr val="tx1"/>
              </a:solidFill>
            </a:ln>
          </p:spPr>
        </p:pic>
        <p:sp>
          <p:nvSpPr>
            <p:cNvPr id="57" name="TextBox 56"/>
            <p:cNvSpPr txBox="1"/>
            <p:nvPr/>
          </p:nvSpPr>
          <p:spPr>
            <a:xfrm>
              <a:off x="3890564" y="5276848"/>
              <a:ext cx="1224691" cy="276999"/>
            </a:xfrm>
            <a:prstGeom prst="rect">
              <a:avLst/>
            </a:prstGeom>
            <a:solidFill>
              <a:schemeClr val="bg1"/>
            </a:solidFill>
            <a:ln w="12700">
              <a:solidFill>
                <a:schemeClr val="tx1"/>
              </a:solidFill>
            </a:ln>
          </p:spPr>
          <p:txBody>
            <a:bodyPr wrap="square" rtlCol="0">
              <a:spAutoFit/>
            </a:bodyPr>
            <a:lstStyle/>
            <a:p>
              <a:pPr algn="ctr"/>
              <a:r>
                <a:rPr lang="en-US" sz="1200" dirty="0" smtClean="0"/>
                <a:t>VANCE</a:t>
              </a:r>
              <a:endParaRPr lang="en-US" sz="1200" dirty="0"/>
            </a:p>
          </p:txBody>
        </p:sp>
      </p:grpSp>
      <p:sp>
        <p:nvSpPr>
          <p:cNvPr id="59" name="TextBox 58"/>
          <p:cNvSpPr txBox="1"/>
          <p:nvPr/>
        </p:nvSpPr>
        <p:spPr>
          <a:xfrm>
            <a:off x="628196" y="2545322"/>
            <a:ext cx="1224691" cy="276999"/>
          </a:xfrm>
          <a:prstGeom prst="rect">
            <a:avLst/>
          </a:prstGeom>
          <a:solidFill>
            <a:schemeClr val="bg1"/>
          </a:solidFill>
          <a:ln w="12700">
            <a:solidFill>
              <a:schemeClr val="tx1"/>
            </a:solidFill>
          </a:ln>
        </p:spPr>
        <p:txBody>
          <a:bodyPr wrap="square" rtlCol="0">
            <a:spAutoFit/>
          </a:bodyPr>
          <a:lstStyle/>
          <a:p>
            <a:pPr algn="ctr"/>
            <a:r>
              <a:rPr lang="en-US" sz="1200" dirty="0" smtClean="0"/>
              <a:t>SMITH</a:t>
            </a:r>
            <a:endParaRPr lang="en-US" sz="1200" dirty="0"/>
          </a:p>
        </p:txBody>
      </p:sp>
      <p:sp>
        <p:nvSpPr>
          <p:cNvPr id="34" name="Rectangle 33"/>
          <p:cNvSpPr/>
          <p:nvPr/>
        </p:nvSpPr>
        <p:spPr>
          <a:xfrm>
            <a:off x="8535792" y="6022389"/>
            <a:ext cx="3372526"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Commission for Historical Statues </a:t>
            </a: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
            </a:r>
            <a:b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b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in </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the United States </a:t>
            </a: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Capitol</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529267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 y="9525"/>
            <a:ext cx="12192001" cy="6848475"/>
          </a:xfrm>
          <a:prstGeom prst="rect">
            <a:avLst/>
          </a:prstGeom>
        </p:spPr>
      </p:pic>
      <p:sp>
        <p:nvSpPr>
          <p:cNvPr id="2" name="Title 1"/>
          <p:cNvSpPr>
            <a:spLocks noGrp="1"/>
          </p:cNvSpPr>
          <p:nvPr>
            <p:ph type="title"/>
          </p:nvPr>
        </p:nvSpPr>
        <p:spPr>
          <a:xfrm rot="10800000" flipV="1">
            <a:off x="8357174" y="1694111"/>
            <a:ext cx="4570405" cy="6858000"/>
          </a:xfrm>
          <a:noFill/>
        </p:spPr>
        <p:txBody>
          <a:bodyPr anchor="t">
            <a:noAutofit/>
          </a:bodyPr>
          <a:lstStyle/>
          <a:p>
            <a:pPr>
              <a:lnSpc>
                <a:spcPct val="100000"/>
              </a:lnSpc>
            </a:pPr>
            <a:r>
              <a:rPr lang="en-US" sz="2100" dirty="0">
                <a:solidFill>
                  <a:schemeClr val="bg1"/>
                </a:solidFill>
                <a:latin typeface="+mn-lt"/>
              </a:rPr>
              <a:t>Native Virginians</a:t>
            </a:r>
            <a:br>
              <a:rPr lang="en-US" sz="2100" dirty="0">
                <a:solidFill>
                  <a:schemeClr val="bg1"/>
                </a:solidFill>
                <a:latin typeface="+mn-lt"/>
              </a:rPr>
            </a:br>
            <a:r>
              <a:rPr lang="en-US" sz="2100" dirty="0">
                <a:solidFill>
                  <a:schemeClr val="bg1"/>
                </a:solidFill>
                <a:latin typeface="+mn-lt"/>
              </a:rPr>
              <a:t/>
            </a:r>
            <a:br>
              <a:rPr lang="en-US" sz="2100" dirty="0">
                <a:solidFill>
                  <a:schemeClr val="bg1"/>
                </a:solidFill>
                <a:latin typeface="+mn-lt"/>
              </a:rPr>
            </a:br>
            <a:r>
              <a:rPr lang="en-US" sz="2100" dirty="0">
                <a:solidFill>
                  <a:schemeClr val="bg1"/>
                </a:solidFill>
                <a:latin typeface="+mn-lt"/>
              </a:rPr>
              <a:t>Stephen Austin, </a:t>
            </a:r>
            <a:r>
              <a:rPr lang="en-US" sz="2100" dirty="0" smtClean="0">
                <a:solidFill>
                  <a:schemeClr val="bg1"/>
                </a:solidFill>
                <a:latin typeface="+mn-lt"/>
              </a:rPr>
              <a:t>TX</a:t>
            </a:r>
            <a:r>
              <a:rPr lang="en-US" sz="2100" dirty="0">
                <a:solidFill>
                  <a:schemeClr val="bg1"/>
                </a:solidFill>
                <a:latin typeface="+mn-lt"/>
              </a:rPr>
              <a:t/>
            </a:r>
            <a:br>
              <a:rPr lang="en-US" sz="2100" dirty="0">
                <a:solidFill>
                  <a:schemeClr val="bg1"/>
                </a:solidFill>
                <a:latin typeface="+mn-lt"/>
              </a:rPr>
            </a:br>
            <a:r>
              <a:rPr lang="en-US" sz="2100" dirty="0">
                <a:solidFill>
                  <a:schemeClr val="bg1"/>
                </a:solidFill>
                <a:latin typeface="+mn-lt"/>
              </a:rPr>
              <a:t>Sam Houston,   TX</a:t>
            </a:r>
            <a:br>
              <a:rPr lang="en-US" sz="2100" dirty="0">
                <a:solidFill>
                  <a:schemeClr val="bg1"/>
                </a:solidFill>
                <a:latin typeface="+mn-lt"/>
              </a:rPr>
            </a:br>
            <a:r>
              <a:rPr lang="en-US" sz="2100" dirty="0">
                <a:solidFill>
                  <a:schemeClr val="bg1"/>
                </a:solidFill>
                <a:latin typeface="+mn-lt"/>
              </a:rPr>
              <a:t>Ephraim McDowell, </a:t>
            </a:r>
            <a:r>
              <a:rPr lang="en-US" sz="2100" dirty="0" smtClean="0">
                <a:solidFill>
                  <a:schemeClr val="bg1"/>
                </a:solidFill>
                <a:latin typeface="+mn-lt"/>
              </a:rPr>
              <a:t>KY</a:t>
            </a:r>
            <a:r>
              <a:rPr lang="en-US" sz="2100" dirty="0">
                <a:solidFill>
                  <a:schemeClr val="bg1"/>
                </a:solidFill>
                <a:latin typeface="+mn-lt"/>
              </a:rPr>
              <a:t/>
            </a:r>
            <a:br>
              <a:rPr lang="en-US" sz="2100" dirty="0">
                <a:solidFill>
                  <a:schemeClr val="bg1"/>
                </a:solidFill>
                <a:latin typeface="+mn-lt"/>
              </a:rPr>
            </a:br>
            <a:r>
              <a:rPr lang="en-US" sz="2100" dirty="0" smtClean="0">
                <a:solidFill>
                  <a:schemeClr val="bg1"/>
                </a:solidFill>
                <a:latin typeface="+mn-lt"/>
              </a:rPr>
              <a:t>Henry </a:t>
            </a:r>
            <a:r>
              <a:rPr lang="en-US" sz="2100" dirty="0">
                <a:solidFill>
                  <a:schemeClr val="bg1"/>
                </a:solidFill>
                <a:latin typeface="+mn-lt"/>
              </a:rPr>
              <a:t>Clay, </a:t>
            </a:r>
            <a:r>
              <a:rPr lang="en-US" sz="2100" dirty="0" smtClean="0">
                <a:solidFill>
                  <a:schemeClr val="bg1"/>
                </a:solidFill>
                <a:latin typeface="+mn-lt"/>
              </a:rPr>
              <a:t>KY</a:t>
            </a:r>
            <a:r>
              <a:rPr lang="en-US" sz="2100" dirty="0">
                <a:solidFill>
                  <a:schemeClr val="bg1"/>
                </a:solidFill>
                <a:latin typeface="+mn-lt"/>
              </a:rPr>
              <a:t/>
            </a:r>
            <a:br>
              <a:rPr lang="en-US" sz="2100" dirty="0">
                <a:solidFill>
                  <a:schemeClr val="bg1"/>
                </a:solidFill>
                <a:latin typeface="+mn-lt"/>
              </a:rPr>
            </a:br>
            <a:r>
              <a:rPr lang="en-US" sz="2100" dirty="0">
                <a:solidFill>
                  <a:schemeClr val="bg1"/>
                </a:solidFill>
                <a:latin typeface="+mn-lt"/>
              </a:rPr>
              <a:t>John E. Kenna, </a:t>
            </a:r>
            <a:r>
              <a:rPr lang="en-US" sz="2100" dirty="0" smtClean="0">
                <a:solidFill>
                  <a:schemeClr val="bg1"/>
                </a:solidFill>
                <a:latin typeface="+mn-lt"/>
              </a:rPr>
              <a:t>WV</a:t>
            </a:r>
            <a:br>
              <a:rPr lang="en-US" sz="2100" dirty="0" smtClean="0">
                <a:solidFill>
                  <a:schemeClr val="bg1"/>
                </a:solidFill>
                <a:latin typeface="+mn-lt"/>
              </a:rPr>
            </a:br>
            <a:r>
              <a:rPr lang="en-US" sz="2100" dirty="0">
                <a:solidFill>
                  <a:schemeClr val="bg1"/>
                </a:solidFill>
              </a:rPr>
              <a:t>Francis Harrison Pierpont, WV</a:t>
            </a:r>
            <a:r>
              <a:rPr lang="en-US" sz="2100" dirty="0">
                <a:solidFill>
                  <a:schemeClr val="bg1"/>
                </a:solidFill>
                <a:latin typeface="+mn-lt"/>
              </a:rPr>
              <a:t/>
            </a:r>
            <a:br>
              <a:rPr lang="en-US" sz="2100" dirty="0">
                <a:solidFill>
                  <a:schemeClr val="bg1"/>
                </a:solidFill>
                <a:latin typeface="+mn-lt"/>
              </a:rPr>
            </a:br>
            <a:r>
              <a:rPr lang="en-US" sz="2100" dirty="0">
                <a:solidFill>
                  <a:schemeClr val="bg1"/>
                </a:solidFill>
                <a:latin typeface="+mn-lt"/>
              </a:rPr>
              <a:t>John Sevier, </a:t>
            </a:r>
            <a:r>
              <a:rPr lang="en-US" sz="2100" dirty="0" smtClean="0">
                <a:solidFill>
                  <a:schemeClr val="bg1"/>
                </a:solidFill>
                <a:latin typeface="+mn-lt"/>
              </a:rPr>
              <a:t>TN</a:t>
            </a:r>
            <a:r>
              <a:rPr lang="en-US" sz="2100" dirty="0">
                <a:solidFill>
                  <a:schemeClr val="bg1"/>
                </a:solidFill>
                <a:latin typeface="+mn-lt"/>
              </a:rPr>
              <a:t/>
            </a:r>
            <a:br>
              <a:rPr lang="en-US" sz="2100" dirty="0">
                <a:solidFill>
                  <a:schemeClr val="bg1"/>
                </a:solidFill>
                <a:latin typeface="+mn-lt"/>
              </a:rPr>
            </a:br>
            <a:r>
              <a:rPr lang="en-US" sz="2100" dirty="0">
                <a:solidFill>
                  <a:schemeClr val="bg1"/>
                </a:solidFill>
                <a:latin typeface="+mn-lt"/>
              </a:rPr>
              <a:t>Robert E. Lee, </a:t>
            </a:r>
            <a:r>
              <a:rPr lang="en-US" sz="2100" dirty="0" smtClean="0">
                <a:solidFill>
                  <a:schemeClr val="bg1"/>
                </a:solidFill>
                <a:latin typeface="+mn-lt"/>
              </a:rPr>
              <a:t>VA</a:t>
            </a:r>
            <a:r>
              <a:rPr lang="en-US" sz="2100" dirty="0">
                <a:solidFill>
                  <a:schemeClr val="bg1"/>
                </a:solidFill>
                <a:latin typeface="+mn-lt"/>
              </a:rPr>
              <a:t/>
            </a:r>
            <a:br>
              <a:rPr lang="en-US" sz="2100" dirty="0">
                <a:solidFill>
                  <a:schemeClr val="bg1"/>
                </a:solidFill>
                <a:latin typeface="+mn-lt"/>
              </a:rPr>
            </a:br>
            <a:r>
              <a:rPr lang="en-US" sz="2100" dirty="0">
                <a:solidFill>
                  <a:schemeClr val="bg1"/>
                </a:solidFill>
                <a:latin typeface="+mn-lt"/>
              </a:rPr>
              <a:t>George Washington, </a:t>
            </a:r>
            <a:r>
              <a:rPr lang="en-US" sz="2100" dirty="0" smtClean="0">
                <a:solidFill>
                  <a:schemeClr val="bg1"/>
                </a:solidFill>
                <a:latin typeface="+mn-lt"/>
              </a:rPr>
              <a:t>VA</a:t>
            </a:r>
            <a:r>
              <a:rPr lang="en-US" sz="1800" dirty="0" smtClean="0">
                <a:solidFill>
                  <a:schemeClr val="bg1"/>
                </a:solidFill>
                <a:latin typeface="+mn-lt"/>
              </a:rPr>
              <a:t/>
            </a:r>
            <a:br>
              <a:rPr lang="en-US" sz="1800" dirty="0" smtClean="0">
                <a:solidFill>
                  <a:schemeClr val="bg1"/>
                </a:solidFill>
                <a:latin typeface="+mn-lt"/>
              </a:rPr>
            </a:br>
            <a:r>
              <a:rPr lang="en-US" sz="2400" dirty="0" smtClean="0">
                <a:solidFill>
                  <a:schemeClr val="bg1"/>
                </a:solidFill>
                <a:latin typeface="+mn-lt"/>
              </a:rPr>
              <a:t/>
            </a:r>
            <a:br>
              <a:rPr lang="en-US" sz="2400" dirty="0" smtClean="0">
                <a:solidFill>
                  <a:schemeClr val="bg1"/>
                </a:solidFill>
                <a:latin typeface="+mn-lt"/>
              </a:rPr>
            </a:br>
            <a:r>
              <a:rPr lang="en-US" sz="2400" dirty="0">
                <a:solidFill>
                  <a:schemeClr val="bg1"/>
                </a:solidFill>
                <a:latin typeface="+mn-lt"/>
              </a:rPr>
              <a:t/>
            </a:r>
            <a:br>
              <a:rPr lang="en-US" sz="2400" dirty="0">
                <a:solidFill>
                  <a:schemeClr val="bg1"/>
                </a:solidFill>
                <a:latin typeface="+mn-lt"/>
              </a:rPr>
            </a:br>
            <a:r>
              <a:rPr lang="en-US" sz="2400" dirty="0" smtClean="0">
                <a:solidFill>
                  <a:schemeClr val="bg1"/>
                </a:solidFill>
                <a:latin typeface="+mn-lt"/>
              </a:rPr>
              <a:t/>
            </a:r>
            <a:br>
              <a:rPr lang="en-US" sz="2400" dirty="0" smtClean="0">
                <a:solidFill>
                  <a:schemeClr val="bg1"/>
                </a:solidFill>
                <a:latin typeface="+mn-lt"/>
              </a:rPr>
            </a:br>
            <a:r>
              <a:rPr lang="en-US" sz="2400" dirty="0">
                <a:solidFill>
                  <a:schemeClr val="bg1"/>
                </a:solidFill>
                <a:latin typeface="+mn-lt"/>
              </a:rPr>
              <a:t/>
            </a:r>
            <a:br>
              <a:rPr lang="en-US" sz="2400" dirty="0">
                <a:solidFill>
                  <a:schemeClr val="bg1"/>
                </a:solidFill>
                <a:latin typeface="+mn-lt"/>
              </a:rPr>
            </a:br>
            <a:r>
              <a:rPr lang="en-US" sz="2400" dirty="0" smtClean="0">
                <a:solidFill>
                  <a:schemeClr val="bg1"/>
                </a:solidFill>
                <a:latin typeface="+mn-lt"/>
              </a:rPr>
              <a:t/>
            </a:r>
            <a:br>
              <a:rPr lang="en-US" sz="2400" dirty="0" smtClean="0">
                <a:solidFill>
                  <a:schemeClr val="bg1"/>
                </a:solidFill>
                <a:latin typeface="+mn-lt"/>
              </a:rPr>
            </a:br>
            <a:endParaRPr lang="en-US" sz="2400" dirty="0">
              <a:solidFill>
                <a:schemeClr val="bg1"/>
              </a:solidFill>
              <a:latin typeface="+mn-lt"/>
            </a:endParaRPr>
          </a:p>
        </p:txBody>
      </p:sp>
      <p:sp>
        <p:nvSpPr>
          <p:cNvPr id="8" name="Rectangle 7"/>
          <p:cNvSpPr/>
          <p:nvPr/>
        </p:nvSpPr>
        <p:spPr>
          <a:xfrm>
            <a:off x="8535792" y="6031914"/>
            <a:ext cx="3372526" cy="646331"/>
          </a:xfrm>
          <a:prstGeom prst="rect">
            <a:avLst/>
          </a:prstGeom>
        </p:spPr>
        <p:txBody>
          <a:bodyPr wrap="none">
            <a:spAutoFit/>
          </a:bodyPr>
          <a:lstStyle/>
          <a:p>
            <a:pPr algn="ctr"/>
            <a:r>
              <a:rPr lang="en-US" dirty="0">
                <a:solidFill>
                  <a:schemeClr val="bg1"/>
                </a:solidFill>
              </a:rPr>
              <a:t>Commission for Historical Statues </a:t>
            </a:r>
            <a:r>
              <a:rPr lang="en-US" dirty="0" smtClean="0">
                <a:solidFill>
                  <a:schemeClr val="bg1"/>
                </a:solidFill>
              </a:rPr>
              <a:t/>
            </a:r>
            <a:br>
              <a:rPr lang="en-US" dirty="0" smtClean="0">
                <a:solidFill>
                  <a:schemeClr val="bg1"/>
                </a:solidFill>
              </a:rPr>
            </a:br>
            <a:r>
              <a:rPr lang="en-US" dirty="0" smtClean="0">
                <a:solidFill>
                  <a:schemeClr val="bg1"/>
                </a:solidFill>
              </a:rPr>
              <a:t>in </a:t>
            </a:r>
            <a:r>
              <a:rPr lang="en-US" dirty="0">
                <a:solidFill>
                  <a:schemeClr val="bg1"/>
                </a:solidFill>
              </a:rPr>
              <a:t>the United States </a:t>
            </a:r>
            <a:r>
              <a:rPr lang="en-US" dirty="0" smtClean="0">
                <a:solidFill>
                  <a:schemeClr val="bg1"/>
                </a:solidFill>
              </a:rPr>
              <a:t>Capitol</a:t>
            </a:r>
            <a:endParaRPr lang="en-US" dirty="0">
              <a:solidFill>
                <a:schemeClr val="bg1"/>
              </a:solidFill>
            </a:endParaRPr>
          </a:p>
        </p:txBody>
      </p:sp>
      <p:grpSp>
        <p:nvGrpSpPr>
          <p:cNvPr id="12" name="Group 11"/>
          <p:cNvGrpSpPr/>
          <p:nvPr/>
        </p:nvGrpSpPr>
        <p:grpSpPr>
          <a:xfrm>
            <a:off x="0" y="5852160"/>
            <a:ext cx="12192001" cy="1005840"/>
            <a:chOff x="-90616" y="5852160"/>
            <a:chExt cx="12192001" cy="1005840"/>
          </a:xfrm>
        </p:grpSpPr>
        <p:grpSp>
          <p:nvGrpSpPr>
            <p:cNvPr id="13" name="Group 12"/>
            <p:cNvGrpSpPr/>
            <p:nvPr/>
          </p:nvGrpSpPr>
          <p:grpSpPr>
            <a:xfrm>
              <a:off x="-90616" y="5852160"/>
              <a:ext cx="12192001" cy="1005840"/>
              <a:chOff x="0" y="5852160"/>
              <a:chExt cx="12192001" cy="1005840"/>
            </a:xfrm>
          </p:grpSpPr>
          <p:sp>
            <p:nvSpPr>
              <p:cNvPr id="15" name="Rectangle 14"/>
              <p:cNvSpPr/>
              <p:nvPr/>
            </p:nvSpPr>
            <p:spPr>
              <a:xfrm>
                <a:off x="1" y="5852160"/>
                <a:ext cx="12192000" cy="1005840"/>
              </a:xfrm>
              <a:prstGeom prst="rect">
                <a:avLst/>
              </a:prstGeom>
              <a:solidFill>
                <a:srgbClr val="061F5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5852160"/>
                <a:ext cx="10039350" cy="1005840"/>
              </a:xfrm>
              <a:prstGeom prst="rect">
                <a:avLst/>
              </a:prstGeom>
            </p:spPr>
          </p:pic>
        </p:grpSp>
        <p:sp>
          <p:nvSpPr>
            <p:cNvPr id="14" name="TextBox 13"/>
            <p:cNvSpPr txBox="1"/>
            <p:nvPr/>
          </p:nvSpPr>
          <p:spPr>
            <a:xfrm>
              <a:off x="8222111" y="5893415"/>
              <a:ext cx="3798916" cy="369332"/>
            </a:xfrm>
            <a:prstGeom prst="rect">
              <a:avLst/>
            </a:prstGeom>
            <a:noFill/>
          </p:spPr>
          <p:txBody>
            <a:bodyPr wrap="square" rtlCol="0">
              <a:spAutoFit/>
            </a:bodyPr>
            <a:lstStyle/>
            <a:p>
              <a:pPr algn="ctr"/>
              <a:endParaRPr lang="en-US" dirty="0">
                <a:solidFill>
                  <a:schemeClr val="bg1"/>
                </a:solidFill>
              </a:endParaRPr>
            </a:p>
          </p:txBody>
        </p:sp>
      </p:grpSp>
      <p:grpSp>
        <p:nvGrpSpPr>
          <p:cNvPr id="60" name="Group 59"/>
          <p:cNvGrpSpPr/>
          <p:nvPr/>
        </p:nvGrpSpPr>
        <p:grpSpPr>
          <a:xfrm>
            <a:off x="620445" y="345875"/>
            <a:ext cx="6056581" cy="5207972"/>
            <a:chOff x="620445" y="345875"/>
            <a:chExt cx="6056581" cy="5207972"/>
          </a:xfrm>
        </p:grpSpPr>
        <p:grpSp>
          <p:nvGrpSpPr>
            <p:cNvPr id="58" name="Group 57"/>
            <p:cNvGrpSpPr/>
            <p:nvPr/>
          </p:nvGrpSpPr>
          <p:grpSpPr>
            <a:xfrm>
              <a:off x="620445" y="345875"/>
              <a:ext cx="6056581" cy="2483824"/>
              <a:chOff x="620445" y="345875"/>
              <a:chExt cx="6056581" cy="2483824"/>
            </a:xfrm>
          </p:grpSpPr>
          <p:pic>
            <p:nvPicPr>
              <p:cNvPr id="51" name="Picture 50"/>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31094" y="345875"/>
                <a:ext cx="1232488" cy="2467952"/>
              </a:xfrm>
              <a:prstGeom prst="rect">
                <a:avLst/>
              </a:prstGeom>
              <a:ln w="12700">
                <a:solidFill>
                  <a:schemeClr val="tx1"/>
                </a:solidFill>
              </a:ln>
            </p:spPr>
          </p:pic>
          <p:sp>
            <p:nvSpPr>
              <p:cNvPr id="29" name="TextBox 28"/>
              <p:cNvSpPr txBox="1"/>
              <p:nvPr/>
            </p:nvSpPr>
            <p:spPr>
              <a:xfrm>
                <a:off x="620445" y="2552698"/>
                <a:ext cx="1255866" cy="276999"/>
              </a:xfrm>
              <a:prstGeom prst="rect">
                <a:avLst/>
              </a:prstGeom>
              <a:solidFill>
                <a:schemeClr val="bg1"/>
              </a:solidFill>
              <a:ln w="12700">
                <a:solidFill>
                  <a:schemeClr val="tx1"/>
                </a:solidFill>
              </a:ln>
            </p:spPr>
            <p:txBody>
              <a:bodyPr wrap="square" rtlCol="0">
                <a:spAutoFit/>
              </a:bodyPr>
              <a:lstStyle/>
              <a:p>
                <a:pPr algn="ctr"/>
                <a:r>
                  <a:rPr lang="en-US" sz="1200" dirty="0" smtClean="0"/>
                  <a:t>AUSTIN</a:t>
                </a:r>
                <a:endParaRPr lang="en-US" sz="1200" dirty="0"/>
              </a:p>
            </p:txBody>
          </p:sp>
          <p:pic>
            <p:nvPicPr>
              <p:cNvPr id="52" name="Picture 51"/>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2250987" y="370136"/>
                <a:ext cx="1230980" cy="2434167"/>
              </a:xfrm>
              <a:prstGeom prst="rect">
                <a:avLst/>
              </a:prstGeom>
              <a:ln w="12700">
                <a:solidFill>
                  <a:schemeClr val="tx1"/>
                </a:solidFill>
              </a:ln>
            </p:spPr>
          </p:pic>
          <p:sp>
            <p:nvSpPr>
              <p:cNvPr id="30" name="TextBox 29"/>
              <p:cNvSpPr txBox="1"/>
              <p:nvPr/>
            </p:nvSpPr>
            <p:spPr>
              <a:xfrm>
                <a:off x="2238221" y="2543173"/>
                <a:ext cx="1256474" cy="276999"/>
              </a:xfrm>
              <a:prstGeom prst="rect">
                <a:avLst/>
              </a:prstGeom>
              <a:solidFill>
                <a:schemeClr val="bg1"/>
              </a:solidFill>
              <a:ln w="12700">
                <a:solidFill>
                  <a:schemeClr val="tx1"/>
                </a:solidFill>
              </a:ln>
            </p:spPr>
            <p:txBody>
              <a:bodyPr wrap="square" rtlCol="0">
                <a:spAutoFit/>
              </a:bodyPr>
              <a:lstStyle/>
              <a:p>
                <a:pPr algn="ctr"/>
                <a:r>
                  <a:rPr lang="en-US" sz="1200" dirty="0" smtClean="0"/>
                  <a:t>HOUSTON</a:t>
                </a:r>
                <a:endParaRPr lang="en-US" sz="1200" dirty="0"/>
              </a:p>
            </p:txBody>
          </p:sp>
          <p:pic>
            <p:nvPicPr>
              <p:cNvPr id="53" name="Picture 52"/>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3855506" y="345875"/>
                <a:ext cx="1219533" cy="2458428"/>
              </a:xfrm>
              <a:prstGeom prst="rect">
                <a:avLst/>
              </a:prstGeom>
              <a:ln w="12700">
                <a:solidFill>
                  <a:schemeClr val="tx1"/>
                </a:solidFill>
              </a:ln>
            </p:spPr>
          </p:pic>
          <p:sp>
            <p:nvSpPr>
              <p:cNvPr id="31" name="TextBox 30"/>
              <p:cNvSpPr txBox="1"/>
              <p:nvPr/>
            </p:nvSpPr>
            <p:spPr>
              <a:xfrm>
                <a:off x="3852277" y="2543173"/>
                <a:ext cx="1225695" cy="276999"/>
              </a:xfrm>
              <a:prstGeom prst="rect">
                <a:avLst/>
              </a:prstGeom>
              <a:solidFill>
                <a:schemeClr val="bg1"/>
              </a:solidFill>
              <a:ln w="12700">
                <a:solidFill>
                  <a:schemeClr val="tx1"/>
                </a:solidFill>
              </a:ln>
            </p:spPr>
            <p:txBody>
              <a:bodyPr wrap="square" rtlCol="0">
                <a:spAutoFit/>
              </a:bodyPr>
              <a:lstStyle/>
              <a:p>
                <a:pPr algn="ctr"/>
                <a:r>
                  <a:rPr lang="en-US" sz="1200" dirty="0" smtClean="0"/>
                  <a:t>MCDOWELL</a:t>
                </a:r>
                <a:endParaRPr lang="en-US" sz="1200" dirty="0"/>
              </a:p>
            </p:txBody>
          </p:sp>
          <p:pic>
            <p:nvPicPr>
              <p:cNvPr id="54" name="Picture 53"/>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5461834" y="345875"/>
                <a:ext cx="1215192" cy="2467953"/>
              </a:xfrm>
              <a:prstGeom prst="rect">
                <a:avLst/>
              </a:prstGeom>
              <a:ln w="12700">
                <a:solidFill>
                  <a:schemeClr val="tx1"/>
                </a:solidFill>
              </a:ln>
            </p:spPr>
          </p:pic>
          <p:sp>
            <p:nvSpPr>
              <p:cNvPr id="26" name="TextBox 25"/>
              <p:cNvSpPr txBox="1"/>
              <p:nvPr/>
            </p:nvSpPr>
            <p:spPr>
              <a:xfrm>
                <a:off x="5449106" y="2552700"/>
                <a:ext cx="1224691" cy="276999"/>
              </a:xfrm>
              <a:prstGeom prst="rect">
                <a:avLst/>
              </a:prstGeom>
              <a:solidFill>
                <a:schemeClr val="bg1"/>
              </a:solidFill>
              <a:ln w="12700">
                <a:solidFill>
                  <a:schemeClr val="tx1"/>
                </a:solidFill>
              </a:ln>
            </p:spPr>
            <p:txBody>
              <a:bodyPr wrap="square" rtlCol="0">
                <a:spAutoFit/>
              </a:bodyPr>
              <a:lstStyle/>
              <a:p>
                <a:pPr algn="ctr"/>
                <a:r>
                  <a:rPr lang="en-US" sz="1200" dirty="0" smtClean="0"/>
                  <a:t>PIERPONT</a:t>
                </a:r>
                <a:endParaRPr lang="en-US" sz="1200" dirty="0"/>
              </a:p>
            </p:txBody>
          </p:sp>
        </p:grpSp>
        <p:grpSp>
          <p:nvGrpSpPr>
            <p:cNvPr id="59" name="Group 58"/>
            <p:cNvGrpSpPr/>
            <p:nvPr/>
          </p:nvGrpSpPr>
          <p:grpSpPr>
            <a:xfrm>
              <a:off x="620445" y="3076174"/>
              <a:ext cx="4502065" cy="2477673"/>
              <a:chOff x="620445" y="3076174"/>
              <a:chExt cx="4502065" cy="2477673"/>
            </a:xfrm>
          </p:grpSpPr>
          <p:pic>
            <p:nvPicPr>
              <p:cNvPr id="50" name="Picture 49"/>
              <p:cNvPicPr>
                <a:picLocks noChangeAspect="1"/>
              </p:cNvPicPr>
              <p:nvPr/>
            </p:nvPicPr>
            <p:blipFill rotWithShape="1">
              <a:blip r:embed="rId8" cstate="email">
                <a:extLst>
                  <a:ext uri="{28A0092B-C50C-407E-A947-70E740481C1C}">
                    <a14:useLocalDpi xmlns:a14="http://schemas.microsoft.com/office/drawing/2010/main"/>
                  </a:ext>
                </a:extLst>
              </a:blip>
              <a:srcRect t="-1"/>
              <a:stretch/>
            </p:blipFill>
            <p:spPr>
              <a:xfrm>
                <a:off x="2228750" y="3076174"/>
                <a:ext cx="1243692" cy="2476901"/>
              </a:xfrm>
              <a:prstGeom prst="rect">
                <a:avLst/>
              </a:prstGeom>
            </p:spPr>
          </p:pic>
          <p:sp>
            <p:nvSpPr>
              <p:cNvPr id="28" name="TextBox 27"/>
              <p:cNvSpPr txBox="1"/>
              <p:nvPr/>
            </p:nvSpPr>
            <p:spPr>
              <a:xfrm>
                <a:off x="2224403" y="5267324"/>
                <a:ext cx="1248039" cy="276999"/>
              </a:xfrm>
              <a:prstGeom prst="rect">
                <a:avLst/>
              </a:prstGeom>
              <a:solidFill>
                <a:schemeClr val="bg1"/>
              </a:solidFill>
              <a:ln w="12700">
                <a:solidFill>
                  <a:schemeClr val="tx1"/>
                </a:solidFill>
              </a:ln>
            </p:spPr>
            <p:txBody>
              <a:bodyPr wrap="square" rtlCol="0">
                <a:spAutoFit/>
              </a:bodyPr>
              <a:lstStyle/>
              <a:p>
                <a:pPr algn="ctr"/>
                <a:r>
                  <a:rPr lang="en-US" sz="1200" dirty="0" smtClean="0"/>
                  <a:t>KENNA</a:t>
                </a:r>
                <a:endParaRPr lang="en-US" sz="1200" dirty="0"/>
              </a:p>
            </p:txBody>
          </p:sp>
          <p:pic>
            <p:nvPicPr>
              <p:cNvPr id="55" name="Picture 54"/>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3884608" y="3093873"/>
                <a:ext cx="1237902" cy="2449677"/>
              </a:xfrm>
              <a:prstGeom prst="rect">
                <a:avLst/>
              </a:prstGeom>
              <a:ln w="12700">
                <a:solidFill>
                  <a:schemeClr val="tx1"/>
                </a:solidFill>
              </a:ln>
            </p:spPr>
          </p:pic>
          <p:sp>
            <p:nvSpPr>
              <p:cNvPr id="32" name="TextBox 31"/>
              <p:cNvSpPr txBox="1"/>
              <p:nvPr/>
            </p:nvSpPr>
            <p:spPr>
              <a:xfrm>
                <a:off x="3884607" y="5267323"/>
                <a:ext cx="1230649" cy="276999"/>
              </a:xfrm>
              <a:prstGeom prst="rect">
                <a:avLst/>
              </a:prstGeom>
              <a:solidFill>
                <a:schemeClr val="bg1"/>
              </a:solidFill>
              <a:ln w="12700">
                <a:solidFill>
                  <a:schemeClr val="tx1"/>
                </a:solidFill>
              </a:ln>
            </p:spPr>
            <p:txBody>
              <a:bodyPr wrap="square" rtlCol="0">
                <a:spAutoFit/>
              </a:bodyPr>
              <a:lstStyle/>
              <a:p>
                <a:pPr algn="ctr"/>
                <a:r>
                  <a:rPr lang="en-US" sz="1200" dirty="0" smtClean="0"/>
                  <a:t>SEVIER</a:t>
                </a:r>
                <a:endParaRPr lang="en-US" sz="1200" dirty="0"/>
              </a:p>
            </p:txBody>
          </p:sp>
          <p:pic>
            <p:nvPicPr>
              <p:cNvPr id="56" name="Picture 55"/>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626229" y="3091269"/>
                <a:ext cx="1223245" cy="2446709"/>
              </a:xfrm>
              <a:prstGeom prst="rect">
                <a:avLst/>
              </a:prstGeom>
              <a:ln w="12700">
                <a:solidFill>
                  <a:schemeClr val="tx1"/>
                </a:solidFill>
              </a:ln>
            </p:spPr>
          </p:pic>
          <p:sp>
            <p:nvSpPr>
              <p:cNvPr id="33" name="TextBox 32"/>
              <p:cNvSpPr txBox="1"/>
              <p:nvPr/>
            </p:nvSpPr>
            <p:spPr>
              <a:xfrm>
                <a:off x="620445" y="5276848"/>
                <a:ext cx="1224691" cy="276999"/>
              </a:xfrm>
              <a:prstGeom prst="rect">
                <a:avLst/>
              </a:prstGeom>
              <a:solidFill>
                <a:schemeClr val="bg1"/>
              </a:solidFill>
              <a:ln w="12700">
                <a:solidFill>
                  <a:schemeClr val="tx1"/>
                </a:solidFill>
              </a:ln>
            </p:spPr>
            <p:txBody>
              <a:bodyPr wrap="square" rtlCol="0">
                <a:spAutoFit/>
              </a:bodyPr>
              <a:lstStyle/>
              <a:p>
                <a:pPr algn="ctr"/>
                <a:r>
                  <a:rPr lang="en-US" sz="1200" dirty="0" smtClean="0"/>
                  <a:t>CLAY</a:t>
                </a:r>
                <a:endParaRPr lang="en-US" sz="1200" dirty="0"/>
              </a:p>
            </p:txBody>
          </p:sp>
        </p:grpSp>
      </p:grpSp>
      <p:sp>
        <p:nvSpPr>
          <p:cNvPr id="34" name="Rectangle 33"/>
          <p:cNvSpPr/>
          <p:nvPr/>
        </p:nvSpPr>
        <p:spPr>
          <a:xfrm>
            <a:off x="8575971" y="6031914"/>
            <a:ext cx="3372526"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Commission for Historical Statues </a:t>
            </a: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
            </a:r>
            <a:b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b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in </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the United States </a:t>
            </a: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Capitol</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741983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 y="-19050"/>
            <a:ext cx="12192001" cy="6877050"/>
          </a:xfrm>
          <a:prstGeom prst="rect">
            <a:avLst/>
          </a:prstGeom>
        </p:spPr>
      </p:pic>
      <p:grpSp>
        <p:nvGrpSpPr>
          <p:cNvPr id="5" name="Group 4"/>
          <p:cNvGrpSpPr/>
          <p:nvPr/>
        </p:nvGrpSpPr>
        <p:grpSpPr>
          <a:xfrm>
            <a:off x="0" y="5852160"/>
            <a:ext cx="12192001" cy="1005840"/>
            <a:chOff x="0" y="5852160"/>
            <a:chExt cx="12192001" cy="1005840"/>
          </a:xfrm>
        </p:grpSpPr>
        <p:grpSp>
          <p:nvGrpSpPr>
            <p:cNvPr id="7" name="Group 6"/>
            <p:cNvGrpSpPr/>
            <p:nvPr/>
          </p:nvGrpSpPr>
          <p:grpSpPr>
            <a:xfrm>
              <a:off x="0" y="5852160"/>
              <a:ext cx="12192001" cy="1005840"/>
              <a:chOff x="-90616" y="5852160"/>
              <a:chExt cx="12192001" cy="1005840"/>
            </a:xfrm>
          </p:grpSpPr>
          <p:grpSp>
            <p:nvGrpSpPr>
              <p:cNvPr id="9" name="Group 8"/>
              <p:cNvGrpSpPr/>
              <p:nvPr/>
            </p:nvGrpSpPr>
            <p:grpSpPr>
              <a:xfrm>
                <a:off x="-90616" y="5852160"/>
                <a:ext cx="12192001" cy="1005840"/>
                <a:chOff x="0" y="5852160"/>
                <a:chExt cx="12192001" cy="1005840"/>
              </a:xfrm>
            </p:grpSpPr>
            <p:sp>
              <p:nvSpPr>
                <p:cNvPr id="11" name="Rectangle 10"/>
                <p:cNvSpPr/>
                <p:nvPr/>
              </p:nvSpPr>
              <p:spPr>
                <a:xfrm>
                  <a:off x="1" y="5852160"/>
                  <a:ext cx="12192000" cy="1005840"/>
                </a:xfrm>
                <a:prstGeom prst="rect">
                  <a:avLst/>
                </a:prstGeom>
                <a:solidFill>
                  <a:srgbClr val="061F5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5852160"/>
                  <a:ext cx="10058400" cy="1005840"/>
                </a:xfrm>
                <a:prstGeom prst="rect">
                  <a:avLst/>
                </a:prstGeom>
              </p:spPr>
            </p:pic>
          </p:grpSp>
          <p:sp>
            <p:nvSpPr>
              <p:cNvPr id="10" name="TextBox 9"/>
              <p:cNvSpPr txBox="1"/>
              <p:nvPr/>
            </p:nvSpPr>
            <p:spPr>
              <a:xfrm>
                <a:off x="8222111" y="5893415"/>
                <a:ext cx="3798916"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8" name="Rectangle 7"/>
            <p:cNvSpPr/>
            <p:nvPr/>
          </p:nvSpPr>
          <p:spPr>
            <a:xfrm>
              <a:off x="8535792" y="6031914"/>
              <a:ext cx="3372526"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Commission for Historical Statues </a:t>
              </a: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
              </a:r>
              <a:b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b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in </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the United States </a:t>
              </a: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Capitol</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3" name="Title 1"/>
          <p:cNvSpPr>
            <a:spLocks noGrp="1"/>
          </p:cNvSpPr>
          <p:nvPr>
            <p:ph type="title"/>
          </p:nvPr>
        </p:nvSpPr>
        <p:spPr>
          <a:xfrm rot="10800000" flipV="1">
            <a:off x="609596" y="514351"/>
            <a:ext cx="5283073" cy="5337810"/>
          </a:xfrm>
        </p:spPr>
        <p:txBody>
          <a:bodyPr anchor="t">
            <a:noAutofit/>
          </a:bodyPr>
          <a:lstStyle/>
          <a:p>
            <a:r>
              <a:rPr lang="en-US" dirty="0" smtClean="0">
                <a:solidFill>
                  <a:schemeClr val="bg1"/>
                </a:solidFill>
                <a:latin typeface="+mn-lt"/>
              </a:rPr>
              <a:t/>
            </a:r>
            <a:br>
              <a:rPr lang="en-US" dirty="0" smtClean="0">
                <a:solidFill>
                  <a:schemeClr val="bg1"/>
                </a:solidFill>
                <a:latin typeface="+mn-lt"/>
              </a:rPr>
            </a:br>
            <a:r>
              <a:rPr lang="en-US" dirty="0" smtClean="0">
                <a:solidFill>
                  <a:schemeClr val="bg1"/>
                </a:solidFill>
                <a:latin typeface="+mn-lt"/>
              </a:rPr>
              <a:t>MEETING of the COMMISSION for HISTORICAL </a:t>
            </a:r>
            <a:r>
              <a:rPr lang="en-US" dirty="0">
                <a:solidFill>
                  <a:schemeClr val="bg1"/>
                </a:solidFill>
                <a:latin typeface="+mn-lt"/>
              </a:rPr>
              <a:t>STATUES </a:t>
            </a:r>
            <a:r>
              <a:rPr lang="en-US" dirty="0" smtClean="0">
                <a:solidFill>
                  <a:schemeClr val="bg1"/>
                </a:solidFill>
                <a:latin typeface="+mn-lt"/>
              </a:rPr>
              <a:t/>
            </a:r>
            <a:br>
              <a:rPr lang="en-US" dirty="0" smtClean="0">
                <a:solidFill>
                  <a:schemeClr val="bg1"/>
                </a:solidFill>
                <a:latin typeface="+mn-lt"/>
              </a:rPr>
            </a:br>
            <a:r>
              <a:rPr lang="en-US" dirty="0" smtClean="0">
                <a:solidFill>
                  <a:schemeClr val="bg1"/>
                </a:solidFill>
                <a:latin typeface="+mn-lt"/>
              </a:rPr>
              <a:t>in the </a:t>
            </a:r>
            <a:r>
              <a:rPr lang="en-US" dirty="0">
                <a:solidFill>
                  <a:schemeClr val="bg1"/>
                </a:solidFill>
                <a:latin typeface="+mn-lt"/>
              </a:rPr>
              <a:t>UNITED STATES CAPITOL </a:t>
            </a:r>
            <a:r>
              <a:rPr lang="en-US" sz="2400" dirty="0" smtClean="0">
                <a:solidFill>
                  <a:schemeClr val="bg1"/>
                </a:solidFill>
              </a:rPr>
              <a:t/>
            </a:r>
            <a:br>
              <a:rPr lang="en-US" sz="2400" dirty="0" smtClean="0">
                <a:solidFill>
                  <a:schemeClr val="bg1"/>
                </a:solidFill>
              </a:rPr>
            </a:br>
            <a:r>
              <a:rPr lang="en-US" sz="2400" dirty="0" smtClean="0">
                <a:solidFill>
                  <a:schemeClr val="bg1"/>
                </a:solidFill>
              </a:rPr>
              <a:t/>
            </a:r>
            <a:br>
              <a:rPr lang="en-US" sz="2400" dirty="0" smtClean="0">
                <a:solidFill>
                  <a:schemeClr val="bg1"/>
                </a:solidFill>
              </a:rPr>
            </a:br>
            <a:r>
              <a:rPr lang="en-US" sz="2700" dirty="0" smtClean="0">
                <a:solidFill>
                  <a:schemeClr val="bg1"/>
                </a:solidFill>
                <a:latin typeface="+mn-lt"/>
              </a:rPr>
              <a:t>9:30 </a:t>
            </a:r>
            <a:r>
              <a:rPr lang="en-US" sz="2700" dirty="0">
                <a:solidFill>
                  <a:schemeClr val="bg1"/>
                </a:solidFill>
                <a:latin typeface="+mn-lt"/>
              </a:rPr>
              <a:t>a.m. </a:t>
            </a:r>
            <a:r>
              <a:rPr lang="en-US" sz="2700" dirty="0" smtClean="0">
                <a:solidFill>
                  <a:schemeClr val="bg1"/>
                </a:solidFill>
                <a:latin typeface="+mn-lt"/>
              </a:rPr>
              <a:t>  July </a:t>
            </a:r>
            <a:r>
              <a:rPr lang="en-US" sz="2700" dirty="0">
                <a:solidFill>
                  <a:schemeClr val="bg1"/>
                </a:solidFill>
                <a:latin typeface="+mn-lt"/>
              </a:rPr>
              <a:t>24, </a:t>
            </a:r>
            <a:r>
              <a:rPr lang="en-US" sz="2700" dirty="0" smtClean="0">
                <a:solidFill>
                  <a:schemeClr val="bg1"/>
                </a:solidFill>
                <a:latin typeface="+mn-lt"/>
              </a:rPr>
              <a:t>2020 </a:t>
            </a:r>
            <a:br>
              <a:rPr lang="en-US" sz="2700" dirty="0" smtClean="0">
                <a:solidFill>
                  <a:schemeClr val="bg1"/>
                </a:solidFill>
                <a:latin typeface="+mn-lt"/>
              </a:rPr>
            </a:br>
            <a:r>
              <a:rPr lang="en-US" sz="1800" dirty="0" smtClean="0">
                <a:solidFill>
                  <a:schemeClr val="bg1"/>
                </a:solidFill>
                <a:latin typeface="+mn-lt"/>
              </a:rPr>
              <a:t>(this meeting will take place online) </a:t>
            </a:r>
            <a:r>
              <a:rPr lang="en-US" sz="2000" dirty="0" smtClean="0">
                <a:solidFill>
                  <a:schemeClr val="bg1"/>
                </a:solidFill>
                <a:latin typeface="+mn-lt"/>
              </a:rPr>
              <a:t/>
            </a:r>
            <a:br>
              <a:rPr lang="en-US" sz="2000" dirty="0" smtClean="0">
                <a:solidFill>
                  <a:schemeClr val="bg1"/>
                </a:solidFill>
                <a:latin typeface="+mn-lt"/>
              </a:rPr>
            </a:br>
            <a:endParaRPr lang="en-US" sz="2400" dirty="0">
              <a:solidFill>
                <a:schemeClr val="bg1"/>
              </a:solidFill>
              <a:latin typeface="+mn-lt"/>
            </a:endParaRPr>
          </a:p>
        </p:txBody>
      </p:sp>
      <p:sp>
        <p:nvSpPr>
          <p:cNvPr id="14" name="TextBox 13"/>
          <p:cNvSpPr txBox="1"/>
          <p:nvPr/>
        </p:nvSpPr>
        <p:spPr>
          <a:xfrm flipH="1">
            <a:off x="6095999" y="514351"/>
            <a:ext cx="5495925" cy="5010150"/>
          </a:xfrm>
          <a:prstGeom prst="rect">
            <a:avLst/>
          </a:prstGeom>
          <a:solidFill>
            <a:srgbClr val="800000">
              <a:alpha val="72941"/>
            </a:srgbClr>
          </a:solidFill>
        </p:spPr>
        <p:txBody>
          <a:bodyPr wrap="square" rtlCol="0">
            <a:noAutofit/>
          </a:bodyPr>
          <a:lstStyle/>
          <a:p>
            <a:endParaRPr lang="en-US" sz="2000" dirty="0" smtClean="0">
              <a:solidFill>
                <a:schemeClr val="bg1"/>
              </a:solidFill>
            </a:endParaRPr>
          </a:p>
          <a:p>
            <a:pPr algn="ctr"/>
            <a:r>
              <a:rPr lang="en-US" sz="2000" u="sng" dirty="0" smtClean="0">
                <a:solidFill>
                  <a:schemeClr val="bg1"/>
                </a:solidFill>
              </a:rPr>
              <a:t>AGENDA</a:t>
            </a:r>
            <a:r>
              <a:rPr lang="en-US" sz="2000" dirty="0" smtClean="0">
                <a:solidFill>
                  <a:schemeClr val="bg1"/>
                </a:solidFill>
              </a:rPr>
              <a:t> </a:t>
            </a:r>
          </a:p>
          <a:p>
            <a:pPr algn="ctr"/>
            <a:r>
              <a:rPr lang="en-US" sz="2000" dirty="0">
                <a:solidFill>
                  <a:schemeClr val="bg1"/>
                </a:solidFill>
              </a:rPr>
              <a:t/>
            </a:r>
            <a:br>
              <a:rPr lang="en-US" sz="2000" dirty="0">
                <a:solidFill>
                  <a:schemeClr val="bg1"/>
                </a:solidFill>
              </a:rPr>
            </a:br>
            <a:r>
              <a:rPr lang="en-US" sz="1600" dirty="0" smtClean="0">
                <a:solidFill>
                  <a:schemeClr val="bg1"/>
                </a:solidFill>
              </a:rPr>
              <a:t>Call </a:t>
            </a:r>
            <a:r>
              <a:rPr lang="en-US" sz="1600" dirty="0">
                <a:solidFill>
                  <a:schemeClr val="bg1"/>
                </a:solidFill>
              </a:rPr>
              <a:t>to </a:t>
            </a:r>
            <a:r>
              <a:rPr lang="en-US" sz="1600" dirty="0" smtClean="0">
                <a:solidFill>
                  <a:schemeClr val="bg1"/>
                </a:solidFill>
              </a:rPr>
              <a:t>Order by Julie </a:t>
            </a:r>
            <a:r>
              <a:rPr lang="en-US" sz="1600" dirty="0">
                <a:solidFill>
                  <a:schemeClr val="bg1"/>
                </a:solidFill>
              </a:rPr>
              <a:t>Langan, </a:t>
            </a:r>
            <a:r>
              <a:rPr lang="en-US" sz="1600" dirty="0" smtClean="0">
                <a:solidFill>
                  <a:schemeClr val="bg1"/>
                </a:solidFill>
              </a:rPr>
              <a:t>Ex-Officio </a:t>
            </a:r>
            <a:r>
              <a:rPr lang="en-US" sz="1600" dirty="0">
                <a:solidFill>
                  <a:schemeClr val="bg1"/>
                </a:solidFill>
              </a:rPr>
              <a:t>Member </a:t>
            </a:r>
            <a:br>
              <a:rPr lang="en-US" sz="1600" dirty="0">
                <a:solidFill>
                  <a:schemeClr val="bg1"/>
                </a:solidFill>
              </a:rPr>
            </a:br>
            <a:r>
              <a:rPr lang="en-US" sz="1600" dirty="0" smtClean="0">
                <a:solidFill>
                  <a:schemeClr val="bg1"/>
                </a:solidFill>
              </a:rPr>
              <a:t>Roll </a:t>
            </a:r>
            <a:r>
              <a:rPr lang="en-US" sz="1600" dirty="0">
                <a:solidFill>
                  <a:schemeClr val="bg1"/>
                </a:solidFill>
              </a:rPr>
              <a:t>Call </a:t>
            </a:r>
            <a:r>
              <a:rPr lang="en-US" sz="1600" dirty="0" smtClean="0">
                <a:solidFill>
                  <a:schemeClr val="bg1"/>
                </a:solidFill>
              </a:rPr>
              <a:t>of Attendees</a:t>
            </a:r>
            <a:r>
              <a:rPr lang="en-US" sz="1600" dirty="0">
                <a:solidFill>
                  <a:schemeClr val="bg1"/>
                </a:solidFill>
              </a:rPr>
              <a:t/>
            </a:r>
            <a:br>
              <a:rPr lang="en-US" sz="1600" dirty="0">
                <a:solidFill>
                  <a:schemeClr val="bg1"/>
                </a:solidFill>
              </a:rPr>
            </a:br>
            <a:r>
              <a:rPr lang="en-US" sz="1600" dirty="0" smtClean="0">
                <a:solidFill>
                  <a:schemeClr val="bg1"/>
                </a:solidFill>
              </a:rPr>
              <a:t>Approval </a:t>
            </a:r>
            <a:r>
              <a:rPr lang="en-US" sz="1600" dirty="0">
                <a:solidFill>
                  <a:schemeClr val="bg1"/>
                </a:solidFill>
              </a:rPr>
              <a:t>of Meeting Agenda </a:t>
            </a:r>
            <a:br>
              <a:rPr lang="en-US" sz="1600" dirty="0">
                <a:solidFill>
                  <a:schemeClr val="bg1"/>
                </a:solidFill>
              </a:rPr>
            </a:br>
            <a:r>
              <a:rPr lang="en-US" sz="1600" dirty="0" smtClean="0">
                <a:solidFill>
                  <a:schemeClr val="bg1"/>
                </a:solidFill>
              </a:rPr>
              <a:t>Approval </a:t>
            </a:r>
            <a:r>
              <a:rPr lang="en-US" sz="1600" dirty="0">
                <a:solidFill>
                  <a:schemeClr val="bg1"/>
                </a:solidFill>
              </a:rPr>
              <a:t>of July 1, 2020 Meeting Minutes </a:t>
            </a:r>
            <a:endParaRPr lang="en-US" sz="1600" dirty="0" smtClean="0">
              <a:solidFill>
                <a:schemeClr val="bg1"/>
              </a:solidFill>
            </a:endParaRPr>
          </a:p>
          <a:p>
            <a:pPr algn="ctr"/>
            <a:r>
              <a:rPr lang="en-US" sz="1600" dirty="0" smtClean="0">
                <a:solidFill>
                  <a:schemeClr val="bg1"/>
                </a:solidFill>
              </a:rPr>
              <a:t>Election </a:t>
            </a:r>
            <a:r>
              <a:rPr lang="en-US" sz="1600" dirty="0">
                <a:solidFill>
                  <a:schemeClr val="bg1"/>
                </a:solidFill>
              </a:rPr>
              <a:t>of Chair &amp; Vice Chair </a:t>
            </a:r>
            <a:br>
              <a:rPr lang="en-US" sz="1600" dirty="0">
                <a:solidFill>
                  <a:schemeClr val="bg1"/>
                </a:solidFill>
              </a:rPr>
            </a:br>
            <a:r>
              <a:rPr lang="en-US" sz="1600" dirty="0" smtClean="0">
                <a:solidFill>
                  <a:schemeClr val="bg1"/>
                </a:solidFill>
              </a:rPr>
              <a:t>Overview </a:t>
            </a:r>
            <a:r>
              <a:rPr lang="en-US" sz="1600" dirty="0">
                <a:solidFill>
                  <a:schemeClr val="bg1"/>
                </a:solidFill>
              </a:rPr>
              <a:t>of Commission Responsibilities </a:t>
            </a:r>
            <a:br>
              <a:rPr lang="en-US" sz="1600" dirty="0">
                <a:solidFill>
                  <a:schemeClr val="bg1"/>
                </a:solidFill>
              </a:rPr>
            </a:br>
            <a:r>
              <a:rPr lang="en-US" sz="1600" dirty="0" smtClean="0">
                <a:solidFill>
                  <a:schemeClr val="bg1"/>
                </a:solidFill>
              </a:rPr>
              <a:t>Overview </a:t>
            </a:r>
            <a:r>
              <a:rPr lang="en-US" sz="1600" dirty="0">
                <a:solidFill>
                  <a:schemeClr val="bg1"/>
                </a:solidFill>
              </a:rPr>
              <a:t>of Statuary Hall and Robert E. Lee Statue </a:t>
            </a:r>
            <a:br>
              <a:rPr lang="en-US" sz="1600" dirty="0">
                <a:solidFill>
                  <a:schemeClr val="bg1"/>
                </a:solidFill>
              </a:rPr>
            </a:br>
            <a:r>
              <a:rPr lang="en-US" sz="1600" b="1" u="sng" dirty="0" smtClean="0">
                <a:solidFill>
                  <a:schemeClr val="accent4"/>
                </a:solidFill>
              </a:rPr>
              <a:t>Remarks </a:t>
            </a:r>
            <a:r>
              <a:rPr lang="en-US" sz="1600" b="1" u="sng" dirty="0">
                <a:solidFill>
                  <a:schemeClr val="accent4"/>
                </a:solidFill>
              </a:rPr>
              <a:t>from Governor Ralph S. Northam </a:t>
            </a:r>
            <a:r>
              <a:rPr lang="en-US" sz="1600" dirty="0">
                <a:solidFill>
                  <a:schemeClr val="bg1"/>
                </a:solidFill>
              </a:rPr>
              <a:t/>
            </a:r>
            <a:br>
              <a:rPr lang="en-US" sz="1600" dirty="0">
                <a:solidFill>
                  <a:schemeClr val="bg1"/>
                </a:solidFill>
              </a:rPr>
            </a:br>
            <a:r>
              <a:rPr lang="en-US" sz="1600" dirty="0" smtClean="0">
                <a:solidFill>
                  <a:schemeClr val="bg1"/>
                </a:solidFill>
              </a:rPr>
              <a:t>Overview </a:t>
            </a:r>
            <a:r>
              <a:rPr lang="en-US" sz="1600" dirty="0">
                <a:solidFill>
                  <a:schemeClr val="bg1"/>
                </a:solidFill>
              </a:rPr>
              <a:t>of Statue Removal Process </a:t>
            </a:r>
            <a:br>
              <a:rPr lang="en-US" sz="1600" dirty="0">
                <a:solidFill>
                  <a:schemeClr val="bg1"/>
                </a:solidFill>
              </a:rPr>
            </a:br>
            <a:r>
              <a:rPr lang="en-US" sz="1600" dirty="0" smtClean="0">
                <a:solidFill>
                  <a:schemeClr val="bg1"/>
                </a:solidFill>
              </a:rPr>
              <a:t>Public </a:t>
            </a:r>
            <a:r>
              <a:rPr lang="en-US" sz="1600" dirty="0">
                <a:solidFill>
                  <a:schemeClr val="bg1"/>
                </a:solidFill>
              </a:rPr>
              <a:t>Comment (90 minutes) </a:t>
            </a:r>
            <a:br>
              <a:rPr lang="en-US" sz="1600" dirty="0">
                <a:solidFill>
                  <a:schemeClr val="bg1"/>
                </a:solidFill>
              </a:rPr>
            </a:br>
            <a:r>
              <a:rPr lang="en-US" sz="1600" dirty="0" smtClean="0">
                <a:solidFill>
                  <a:schemeClr val="bg1"/>
                </a:solidFill>
              </a:rPr>
              <a:t>Overview </a:t>
            </a:r>
            <a:r>
              <a:rPr lang="en-US" sz="1600" dirty="0">
                <a:solidFill>
                  <a:schemeClr val="bg1"/>
                </a:solidFill>
              </a:rPr>
              <a:t>of Written Public Comments </a:t>
            </a:r>
            <a:br>
              <a:rPr lang="en-US" sz="1600" dirty="0">
                <a:solidFill>
                  <a:schemeClr val="bg1"/>
                </a:solidFill>
              </a:rPr>
            </a:br>
            <a:r>
              <a:rPr lang="en-US" sz="1600" dirty="0" smtClean="0">
                <a:solidFill>
                  <a:schemeClr val="bg1"/>
                </a:solidFill>
              </a:rPr>
              <a:t>Board </a:t>
            </a:r>
            <a:r>
              <a:rPr lang="en-US" sz="1600" dirty="0">
                <a:solidFill>
                  <a:schemeClr val="bg1"/>
                </a:solidFill>
              </a:rPr>
              <a:t>Discussion Regarding Removal of Robert E. Lee Statue </a:t>
            </a:r>
            <a:br>
              <a:rPr lang="en-US" sz="1600" dirty="0">
                <a:solidFill>
                  <a:schemeClr val="bg1"/>
                </a:solidFill>
              </a:rPr>
            </a:br>
            <a:r>
              <a:rPr lang="en-US" sz="1600" dirty="0" smtClean="0">
                <a:solidFill>
                  <a:schemeClr val="bg1"/>
                </a:solidFill>
              </a:rPr>
              <a:t>Next </a:t>
            </a:r>
            <a:r>
              <a:rPr lang="en-US" sz="1600" dirty="0">
                <a:solidFill>
                  <a:schemeClr val="bg1"/>
                </a:solidFill>
              </a:rPr>
              <a:t>Steps </a:t>
            </a:r>
            <a:endParaRPr lang="en-US" sz="1600" dirty="0" smtClean="0">
              <a:solidFill>
                <a:schemeClr val="bg1"/>
              </a:solidFill>
            </a:endParaRPr>
          </a:p>
          <a:p>
            <a:pPr algn="ctr"/>
            <a:endParaRPr lang="en-US" sz="1600" dirty="0" smtClean="0">
              <a:solidFill>
                <a:schemeClr val="bg1"/>
              </a:solidFill>
            </a:endParaRPr>
          </a:p>
          <a:p>
            <a:pPr algn="ctr"/>
            <a:r>
              <a:rPr lang="en-US" sz="1600" dirty="0" smtClean="0">
                <a:solidFill>
                  <a:schemeClr val="bg1"/>
                </a:solidFill>
              </a:rPr>
              <a:t>Adjourn</a:t>
            </a:r>
            <a:endParaRPr lang="en-US" dirty="0"/>
          </a:p>
        </p:txBody>
      </p:sp>
    </p:spTree>
    <p:extLst>
      <p:ext uri="{BB962C8B-B14F-4D97-AF65-F5344CB8AC3E}">
        <p14:creationId xmlns:p14="http://schemas.microsoft.com/office/powerpoint/2010/main" val="288723008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 y="-19050"/>
            <a:ext cx="12192001" cy="6877050"/>
          </a:xfrm>
          <a:prstGeom prst="rect">
            <a:avLst/>
          </a:prstGeom>
        </p:spPr>
      </p:pic>
      <p:grpSp>
        <p:nvGrpSpPr>
          <p:cNvPr id="5" name="Group 4"/>
          <p:cNvGrpSpPr/>
          <p:nvPr/>
        </p:nvGrpSpPr>
        <p:grpSpPr>
          <a:xfrm>
            <a:off x="0" y="5852160"/>
            <a:ext cx="12192001" cy="1005840"/>
            <a:chOff x="0" y="5852160"/>
            <a:chExt cx="12192001" cy="1005840"/>
          </a:xfrm>
        </p:grpSpPr>
        <p:grpSp>
          <p:nvGrpSpPr>
            <p:cNvPr id="7" name="Group 6"/>
            <p:cNvGrpSpPr/>
            <p:nvPr/>
          </p:nvGrpSpPr>
          <p:grpSpPr>
            <a:xfrm>
              <a:off x="0" y="5852160"/>
              <a:ext cx="12192001" cy="1005840"/>
              <a:chOff x="-90616" y="5852160"/>
              <a:chExt cx="12192001" cy="1005840"/>
            </a:xfrm>
          </p:grpSpPr>
          <p:grpSp>
            <p:nvGrpSpPr>
              <p:cNvPr id="9" name="Group 8"/>
              <p:cNvGrpSpPr/>
              <p:nvPr/>
            </p:nvGrpSpPr>
            <p:grpSpPr>
              <a:xfrm>
                <a:off x="-90616" y="5852160"/>
                <a:ext cx="12192001" cy="1005840"/>
                <a:chOff x="0" y="5852160"/>
                <a:chExt cx="12192001" cy="1005840"/>
              </a:xfrm>
            </p:grpSpPr>
            <p:sp>
              <p:nvSpPr>
                <p:cNvPr id="11" name="Rectangle 10"/>
                <p:cNvSpPr/>
                <p:nvPr/>
              </p:nvSpPr>
              <p:spPr>
                <a:xfrm>
                  <a:off x="1" y="5852160"/>
                  <a:ext cx="12192000" cy="1005840"/>
                </a:xfrm>
                <a:prstGeom prst="rect">
                  <a:avLst/>
                </a:prstGeom>
                <a:solidFill>
                  <a:srgbClr val="061F5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5852160"/>
                  <a:ext cx="10058400" cy="1005840"/>
                </a:xfrm>
                <a:prstGeom prst="rect">
                  <a:avLst/>
                </a:prstGeom>
              </p:spPr>
            </p:pic>
          </p:grpSp>
          <p:sp>
            <p:nvSpPr>
              <p:cNvPr id="10" name="TextBox 9"/>
              <p:cNvSpPr txBox="1"/>
              <p:nvPr/>
            </p:nvSpPr>
            <p:spPr>
              <a:xfrm>
                <a:off x="8222111" y="5893415"/>
                <a:ext cx="3798916"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8" name="Rectangle 7"/>
            <p:cNvSpPr/>
            <p:nvPr/>
          </p:nvSpPr>
          <p:spPr>
            <a:xfrm>
              <a:off x="8535792" y="6031914"/>
              <a:ext cx="3372526"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Commission for Historical Statues </a:t>
              </a: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
              </a:r>
              <a:b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b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in </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the United States </a:t>
              </a: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Capitol</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3" name="Title 1"/>
          <p:cNvSpPr>
            <a:spLocks noGrp="1"/>
          </p:cNvSpPr>
          <p:nvPr>
            <p:ph type="title"/>
          </p:nvPr>
        </p:nvSpPr>
        <p:spPr>
          <a:xfrm rot="10800000" flipV="1">
            <a:off x="609596" y="514351"/>
            <a:ext cx="5283073" cy="5337810"/>
          </a:xfrm>
        </p:spPr>
        <p:txBody>
          <a:bodyPr anchor="t">
            <a:noAutofit/>
          </a:bodyPr>
          <a:lstStyle/>
          <a:p>
            <a:r>
              <a:rPr lang="en-US" dirty="0" smtClean="0">
                <a:solidFill>
                  <a:schemeClr val="bg1"/>
                </a:solidFill>
                <a:latin typeface="+mn-lt"/>
              </a:rPr>
              <a:t/>
            </a:r>
            <a:br>
              <a:rPr lang="en-US" dirty="0" smtClean="0">
                <a:solidFill>
                  <a:schemeClr val="bg1"/>
                </a:solidFill>
                <a:latin typeface="+mn-lt"/>
              </a:rPr>
            </a:br>
            <a:r>
              <a:rPr lang="en-US" dirty="0" smtClean="0">
                <a:solidFill>
                  <a:schemeClr val="bg1"/>
                </a:solidFill>
                <a:latin typeface="+mn-lt"/>
              </a:rPr>
              <a:t>MEETING of the COMMISSION for HISTORICAL </a:t>
            </a:r>
            <a:r>
              <a:rPr lang="en-US" dirty="0">
                <a:solidFill>
                  <a:schemeClr val="bg1"/>
                </a:solidFill>
                <a:latin typeface="+mn-lt"/>
              </a:rPr>
              <a:t>STATUES </a:t>
            </a:r>
            <a:r>
              <a:rPr lang="en-US" dirty="0" smtClean="0">
                <a:solidFill>
                  <a:schemeClr val="bg1"/>
                </a:solidFill>
                <a:latin typeface="+mn-lt"/>
              </a:rPr>
              <a:t/>
            </a:r>
            <a:br>
              <a:rPr lang="en-US" dirty="0" smtClean="0">
                <a:solidFill>
                  <a:schemeClr val="bg1"/>
                </a:solidFill>
                <a:latin typeface="+mn-lt"/>
              </a:rPr>
            </a:br>
            <a:r>
              <a:rPr lang="en-US" dirty="0" smtClean="0">
                <a:solidFill>
                  <a:schemeClr val="bg1"/>
                </a:solidFill>
                <a:latin typeface="+mn-lt"/>
              </a:rPr>
              <a:t>in the </a:t>
            </a:r>
            <a:r>
              <a:rPr lang="en-US" dirty="0">
                <a:solidFill>
                  <a:schemeClr val="bg1"/>
                </a:solidFill>
                <a:latin typeface="+mn-lt"/>
              </a:rPr>
              <a:t>UNITED STATES CAPITOL </a:t>
            </a:r>
            <a:r>
              <a:rPr lang="en-US" sz="2400" dirty="0" smtClean="0">
                <a:solidFill>
                  <a:schemeClr val="bg1"/>
                </a:solidFill>
              </a:rPr>
              <a:t/>
            </a:r>
            <a:br>
              <a:rPr lang="en-US" sz="2400" dirty="0" smtClean="0">
                <a:solidFill>
                  <a:schemeClr val="bg1"/>
                </a:solidFill>
              </a:rPr>
            </a:br>
            <a:r>
              <a:rPr lang="en-US" sz="2400" dirty="0" smtClean="0">
                <a:solidFill>
                  <a:schemeClr val="bg1"/>
                </a:solidFill>
              </a:rPr>
              <a:t/>
            </a:r>
            <a:br>
              <a:rPr lang="en-US" sz="2400" dirty="0" smtClean="0">
                <a:solidFill>
                  <a:schemeClr val="bg1"/>
                </a:solidFill>
              </a:rPr>
            </a:br>
            <a:r>
              <a:rPr lang="en-US" sz="2700" dirty="0" smtClean="0">
                <a:solidFill>
                  <a:schemeClr val="bg1"/>
                </a:solidFill>
                <a:latin typeface="+mn-lt"/>
              </a:rPr>
              <a:t>9:30 </a:t>
            </a:r>
            <a:r>
              <a:rPr lang="en-US" sz="2700" dirty="0">
                <a:solidFill>
                  <a:schemeClr val="bg1"/>
                </a:solidFill>
                <a:latin typeface="+mn-lt"/>
              </a:rPr>
              <a:t>a.m. </a:t>
            </a:r>
            <a:r>
              <a:rPr lang="en-US" sz="2700" dirty="0" smtClean="0">
                <a:solidFill>
                  <a:schemeClr val="bg1"/>
                </a:solidFill>
                <a:latin typeface="+mn-lt"/>
              </a:rPr>
              <a:t>  July </a:t>
            </a:r>
            <a:r>
              <a:rPr lang="en-US" sz="2700" dirty="0">
                <a:solidFill>
                  <a:schemeClr val="bg1"/>
                </a:solidFill>
                <a:latin typeface="+mn-lt"/>
              </a:rPr>
              <a:t>24, </a:t>
            </a:r>
            <a:r>
              <a:rPr lang="en-US" sz="2700" dirty="0" smtClean="0">
                <a:solidFill>
                  <a:schemeClr val="bg1"/>
                </a:solidFill>
                <a:latin typeface="+mn-lt"/>
              </a:rPr>
              <a:t>2020 </a:t>
            </a:r>
            <a:br>
              <a:rPr lang="en-US" sz="2700" dirty="0" smtClean="0">
                <a:solidFill>
                  <a:schemeClr val="bg1"/>
                </a:solidFill>
                <a:latin typeface="+mn-lt"/>
              </a:rPr>
            </a:br>
            <a:r>
              <a:rPr lang="en-US" sz="1800" dirty="0" smtClean="0">
                <a:solidFill>
                  <a:schemeClr val="bg1"/>
                </a:solidFill>
                <a:latin typeface="+mn-lt"/>
              </a:rPr>
              <a:t>(this meeting will take place online) </a:t>
            </a:r>
            <a:r>
              <a:rPr lang="en-US" sz="2000" dirty="0" smtClean="0">
                <a:solidFill>
                  <a:schemeClr val="bg1"/>
                </a:solidFill>
                <a:latin typeface="+mn-lt"/>
              </a:rPr>
              <a:t/>
            </a:r>
            <a:br>
              <a:rPr lang="en-US" sz="2000" dirty="0" smtClean="0">
                <a:solidFill>
                  <a:schemeClr val="bg1"/>
                </a:solidFill>
                <a:latin typeface="+mn-lt"/>
              </a:rPr>
            </a:br>
            <a:endParaRPr lang="en-US" sz="2400" dirty="0">
              <a:solidFill>
                <a:schemeClr val="bg1"/>
              </a:solidFill>
              <a:latin typeface="+mn-lt"/>
            </a:endParaRPr>
          </a:p>
        </p:txBody>
      </p:sp>
      <p:sp>
        <p:nvSpPr>
          <p:cNvPr id="14" name="TextBox 13"/>
          <p:cNvSpPr txBox="1"/>
          <p:nvPr/>
        </p:nvSpPr>
        <p:spPr>
          <a:xfrm flipH="1">
            <a:off x="6095999" y="514351"/>
            <a:ext cx="5495925" cy="5010150"/>
          </a:xfrm>
          <a:prstGeom prst="rect">
            <a:avLst/>
          </a:prstGeom>
          <a:solidFill>
            <a:srgbClr val="800000">
              <a:alpha val="72941"/>
            </a:srgbClr>
          </a:solidFill>
        </p:spPr>
        <p:txBody>
          <a:bodyPr wrap="square" rtlCol="0">
            <a:noAutofit/>
          </a:bodyPr>
          <a:lstStyle/>
          <a:p>
            <a:endParaRPr lang="en-US" sz="2000" dirty="0" smtClean="0">
              <a:solidFill>
                <a:schemeClr val="bg1"/>
              </a:solidFill>
            </a:endParaRPr>
          </a:p>
          <a:p>
            <a:pPr algn="ctr"/>
            <a:r>
              <a:rPr lang="en-US" sz="2000" u="sng" dirty="0" smtClean="0">
                <a:solidFill>
                  <a:schemeClr val="bg1"/>
                </a:solidFill>
              </a:rPr>
              <a:t>AGENDA</a:t>
            </a:r>
            <a:r>
              <a:rPr lang="en-US" sz="2000" dirty="0" smtClean="0">
                <a:solidFill>
                  <a:schemeClr val="bg1"/>
                </a:solidFill>
              </a:rPr>
              <a:t> </a:t>
            </a:r>
          </a:p>
          <a:p>
            <a:pPr algn="ctr"/>
            <a:r>
              <a:rPr lang="en-US" sz="2000" dirty="0">
                <a:solidFill>
                  <a:schemeClr val="bg1"/>
                </a:solidFill>
              </a:rPr>
              <a:t/>
            </a:r>
            <a:br>
              <a:rPr lang="en-US" sz="2000" dirty="0">
                <a:solidFill>
                  <a:schemeClr val="bg1"/>
                </a:solidFill>
              </a:rPr>
            </a:br>
            <a:r>
              <a:rPr lang="en-US" sz="1600" dirty="0" smtClean="0">
                <a:solidFill>
                  <a:schemeClr val="bg1"/>
                </a:solidFill>
              </a:rPr>
              <a:t>Call </a:t>
            </a:r>
            <a:r>
              <a:rPr lang="en-US" sz="1600" dirty="0">
                <a:solidFill>
                  <a:schemeClr val="bg1"/>
                </a:solidFill>
              </a:rPr>
              <a:t>to </a:t>
            </a:r>
            <a:r>
              <a:rPr lang="en-US" sz="1600" dirty="0" smtClean="0">
                <a:solidFill>
                  <a:schemeClr val="bg1"/>
                </a:solidFill>
              </a:rPr>
              <a:t>Order by Julie </a:t>
            </a:r>
            <a:r>
              <a:rPr lang="en-US" sz="1600" dirty="0">
                <a:solidFill>
                  <a:schemeClr val="bg1"/>
                </a:solidFill>
              </a:rPr>
              <a:t>Langan, </a:t>
            </a:r>
            <a:r>
              <a:rPr lang="en-US" sz="1600" dirty="0" smtClean="0">
                <a:solidFill>
                  <a:schemeClr val="bg1"/>
                </a:solidFill>
              </a:rPr>
              <a:t>Ex-Officio </a:t>
            </a:r>
            <a:r>
              <a:rPr lang="en-US" sz="1600" dirty="0">
                <a:solidFill>
                  <a:schemeClr val="bg1"/>
                </a:solidFill>
              </a:rPr>
              <a:t>Member </a:t>
            </a:r>
            <a:br>
              <a:rPr lang="en-US" sz="1600" dirty="0">
                <a:solidFill>
                  <a:schemeClr val="bg1"/>
                </a:solidFill>
              </a:rPr>
            </a:br>
            <a:r>
              <a:rPr lang="en-US" sz="1600" dirty="0" smtClean="0">
                <a:solidFill>
                  <a:schemeClr val="bg1"/>
                </a:solidFill>
              </a:rPr>
              <a:t>Roll </a:t>
            </a:r>
            <a:r>
              <a:rPr lang="en-US" sz="1600" dirty="0">
                <a:solidFill>
                  <a:schemeClr val="bg1"/>
                </a:solidFill>
              </a:rPr>
              <a:t>Call </a:t>
            </a:r>
            <a:r>
              <a:rPr lang="en-US" sz="1600" dirty="0" smtClean="0">
                <a:solidFill>
                  <a:schemeClr val="bg1"/>
                </a:solidFill>
              </a:rPr>
              <a:t>of Attendees</a:t>
            </a:r>
            <a:r>
              <a:rPr lang="en-US" sz="1600" dirty="0">
                <a:solidFill>
                  <a:schemeClr val="bg1"/>
                </a:solidFill>
              </a:rPr>
              <a:t/>
            </a:r>
            <a:br>
              <a:rPr lang="en-US" sz="1600" dirty="0">
                <a:solidFill>
                  <a:schemeClr val="bg1"/>
                </a:solidFill>
              </a:rPr>
            </a:br>
            <a:r>
              <a:rPr lang="en-US" sz="1600" dirty="0" smtClean="0">
                <a:solidFill>
                  <a:schemeClr val="bg1"/>
                </a:solidFill>
              </a:rPr>
              <a:t>Approval </a:t>
            </a:r>
            <a:r>
              <a:rPr lang="en-US" sz="1600" dirty="0">
                <a:solidFill>
                  <a:schemeClr val="bg1"/>
                </a:solidFill>
              </a:rPr>
              <a:t>of Meeting Agenda </a:t>
            </a:r>
            <a:br>
              <a:rPr lang="en-US" sz="1600" dirty="0">
                <a:solidFill>
                  <a:schemeClr val="bg1"/>
                </a:solidFill>
              </a:rPr>
            </a:br>
            <a:r>
              <a:rPr lang="en-US" sz="1600" dirty="0" smtClean="0">
                <a:solidFill>
                  <a:schemeClr val="bg1"/>
                </a:solidFill>
              </a:rPr>
              <a:t>Approval </a:t>
            </a:r>
            <a:r>
              <a:rPr lang="en-US" sz="1600" dirty="0">
                <a:solidFill>
                  <a:schemeClr val="bg1"/>
                </a:solidFill>
              </a:rPr>
              <a:t>of July 1, 2020 Meeting Minutes </a:t>
            </a:r>
            <a:endParaRPr lang="en-US" sz="1600" dirty="0" smtClean="0">
              <a:solidFill>
                <a:schemeClr val="bg1"/>
              </a:solidFill>
            </a:endParaRPr>
          </a:p>
          <a:p>
            <a:pPr algn="ctr"/>
            <a:r>
              <a:rPr lang="en-US" sz="1600" dirty="0" smtClean="0">
                <a:solidFill>
                  <a:schemeClr val="bg1"/>
                </a:solidFill>
              </a:rPr>
              <a:t>Election </a:t>
            </a:r>
            <a:r>
              <a:rPr lang="en-US" sz="1600" dirty="0">
                <a:solidFill>
                  <a:schemeClr val="bg1"/>
                </a:solidFill>
              </a:rPr>
              <a:t>of Chair &amp; Vice Chair </a:t>
            </a:r>
            <a:br>
              <a:rPr lang="en-US" sz="1600" dirty="0">
                <a:solidFill>
                  <a:schemeClr val="bg1"/>
                </a:solidFill>
              </a:rPr>
            </a:br>
            <a:r>
              <a:rPr lang="en-US" sz="1600" dirty="0" smtClean="0">
                <a:solidFill>
                  <a:schemeClr val="bg1"/>
                </a:solidFill>
              </a:rPr>
              <a:t>Overview </a:t>
            </a:r>
            <a:r>
              <a:rPr lang="en-US" sz="1600" dirty="0">
                <a:solidFill>
                  <a:schemeClr val="bg1"/>
                </a:solidFill>
              </a:rPr>
              <a:t>of Commission Responsibilities </a:t>
            </a:r>
            <a:br>
              <a:rPr lang="en-US" sz="1600" dirty="0">
                <a:solidFill>
                  <a:schemeClr val="bg1"/>
                </a:solidFill>
              </a:rPr>
            </a:br>
            <a:r>
              <a:rPr lang="en-US" sz="1600" dirty="0" smtClean="0">
                <a:solidFill>
                  <a:schemeClr val="bg1"/>
                </a:solidFill>
              </a:rPr>
              <a:t>Overview </a:t>
            </a:r>
            <a:r>
              <a:rPr lang="en-US" sz="1600" dirty="0">
                <a:solidFill>
                  <a:schemeClr val="bg1"/>
                </a:solidFill>
              </a:rPr>
              <a:t>of Statuary Hall and Robert E. Lee Statue </a:t>
            </a:r>
            <a:br>
              <a:rPr lang="en-US" sz="1600" dirty="0">
                <a:solidFill>
                  <a:schemeClr val="bg1"/>
                </a:solidFill>
              </a:rPr>
            </a:br>
            <a:r>
              <a:rPr lang="en-US" sz="1600" dirty="0" smtClean="0">
                <a:solidFill>
                  <a:schemeClr val="bg1"/>
                </a:solidFill>
              </a:rPr>
              <a:t>Remarks </a:t>
            </a:r>
            <a:r>
              <a:rPr lang="en-US" sz="1600" dirty="0">
                <a:solidFill>
                  <a:schemeClr val="bg1"/>
                </a:solidFill>
              </a:rPr>
              <a:t>from Governor Ralph S. Northam </a:t>
            </a:r>
            <a:br>
              <a:rPr lang="en-US" sz="1600" dirty="0">
                <a:solidFill>
                  <a:schemeClr val="bg1"/>
                </a:solidFill>
              </a:rPr>
            </a:br>
            <a:r>
              <a:rPr lang="en-US" sz="1600" b="1" u="sng" dirty="0" smtClean="0">
                <a:solidFill>
                  <a:schemeClr val="accent4"/>
                </a:solidFill>
              </a:rPr>
              <a:t>Overview </a:t>
            </a:r>
            <a:r>
              <a:rPr lang="en-US" sz="1600" b="1" u="sng" dirty="0">
                <a:solidFill>
                  <a:schemeClr val="accent4"/>
                </a:solidFill>
              </a:rPr>
              <a:t>of Statue Removal Process </a:t>
            </a:r>
            <a:r>
              <a:rPr lang="en-US" sz="1600" dirty="0">
                <a:solidFill>
                  <a:schemeClr val="bg1"/>
                </a:solidFill>
              </a:rPr>
              <a:t/>
            </a:r>
            <a:br>
              <a:rPr lang="en-US" sz="1600" dirty="0">
                <a:solidFill>
                  <a:schemeClr val="bg1"/>
                </a:solidFill>
              </a:rPr>
            </a:br>
            <a:r>
              <a:rPr lang="en-US" sz="1600" dirty="0" smtClean="0">
                <a:solidFill>
                  <a:schemeClr val="bg1"/>
                </a:solidFill>
              </a:rPr>
              <a:t>Public </a:t>
            </a:r>
            <a:r>
              <a:rPr lang="en-US" sz="1600" dirty="0">
                <a:solidFill>
                  <a:schemeClr val="bg1"/>
                </a:solidFill>
              </a:rPr>
              <a:t>Comment (90 minutes) </a:t>
            </a:r>
            <a:br>
              <a:rPr lang="en-US" sz="1600" dirty="0">
                <a:solidFill>
                  <a:schemeClr val="bg1"/>
                </a:solidFill>
              </a:rPr>
            </a:br>
            <a:r>
              <a:rPr lang="en-US" sz="1600" dirty="0" smtClean="0">
                <a:solidFill>
                  <a:schemeClr val="bg1"/>
                </a:solidFill>
              </a:rPr>
              <a:t>Overview </a:t>
            </a:r>
            <a:r>
              <a:rPr lang="en-US" sz="1600" dirty="0">
                <a:solidFill>
                  <a:schemeClr val="bg1"/>
                </a:solidFill>
              </a:rPr>
              <a:t>of Written Public Comments </a:t>
            </a:r>
            <a:br>
              <a:rPr lang="en-US" sz="1600" dirty="0">
                <a:solidFill>
                  <a:schemeClr val="bg1"/>
                </a:solidFill>
              </a:rPr>
            </a:br>
            <a:r>
              <a:rPr lang="en-US" sz="1600" dirty="0" smtClean="0">
                <a:solidFill>
                  <a:schemeClr val="bg1"/>
                </a:solidFill>
              </a:rPr>
              <a:t>Board </a:t>
            </a:r>
            <a:r>
              <a:rPr lang="en-US" sz="1600" dirty="0">
                <a:solidFill>
                  <a:schemeClr val="bg1"/>
                </a:solidFill>
              </a:rPr>
              <a:t>Discussion Regarding Removal of Robert E. Lee Statue </a:t>
            </a:r>
            <a:br>
              <a:rPr lang="en-US" sz="1600" dirty="0">
                <a:solidFill>
                  <a:schemeClr val="bg1"/>
                </a:solidFill>
              </a:rPr>
            </a:br>
            <a:r>
              <a:rPr lang="en-US" sz="1600" dirty="0" smtClean="0">
                <a:solidFill>
                  <a:schemeClr val="bg1"/>
                </a:solidFill>
              </a:rPr>
              <a:t>Next </a:t>
            </a:r>
            <a:r>
              <a:rPr lang="en-US" sz="1600" dirty="0">
                <a:solidFill>
                  <a:schemeClr val="bg1"/>
                </a:solidFill>
              </a:rPr>
              <a:t>Steps </a:t>
            </a:r>
            <a:endParaRPr lang="en-US" sz="1600" dirty="0" smtClean="0">
              <a:solidFill>
                <a:schemeClr val="bg1"/>
              </a:solidFill>
            </a:endParaRPr>
          </a:p>
          <a:p>
            <a:pPr algn="ctr"/>
            <a:endParaRPr lang="en-US" sz="1600" dirty="0" smtClean="0">
              <a:solidFill>
                <a:schemeClr val="bg1"/>
              </a:solidFill>
            </a:endParaRPr>
          </a:p>
          <a:p>
            <a:pPr algn="ctr"/>
            <a:r>
              <a:rPr lang="en-US" sz="1600" dirty="0" smtClean="0">
                <a:solidFill>
                  <a:schemeClr val="bg1"/>
                </a:solidFill>
              </a:rPr>
              <a:t>Adjourn</a:t>
            </a:r>
            <a:endParaRPr lang="en-US" dirty="0"/>
          </a:p>
        </p:txBody>
      </p:sp>
    </p:spTree>
    <p:extLst>
      <p:ext uri="{BB962C8B-B14F-4D97-AF65-F5344CB8AC3E}">
        <p14:creationId xmlns:p14="http://schemas.microsoft.com/office/powerpoint/2010/main" val="111427344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 y="-19050"/>
            <a:ext cx="12192001" cy="6877050"/>
          </a:xfrm>
          <a:prstGeom prst="rect">
            <a:avLst/>
          </a:prstGeom>
        </p:spPr>
      </p:pic>
      <p:grpSp>
        <p:nvGrpSpPr>
          <p:cNvPr id="5" name="Group 4"/>
          <p:cNvGrpSpPr/>
          <p:nvPr/>
        </p:nvGrpSpPr>
        <p:grpSpPr>
          <a:xfrm>
            <a:off x="0" y="5852160"/>
            <a:ext cx="12192001" cy="1005840"/>
            <a:chOff x="-90616" y="5852160"/>
            <a:chExt cx="12192001" cy="1005840"/>
          </a:xfrm>
        </p:grpSpPr>
        <p:grpSp>
          <p:nvGrpSpPr>
            <p:cNvPr id="7" name="Group 6"/>
            <p:cNvGrpSpPr/>
            <p:nvPr/>
          </p:nvGrpSpPr>
          <p:grpSpPr>
            <a:xfrm>
              <a:off x="-90616" y="5852160"/>
              <a:ext cx="12192001" cy="1005840"/>
              <a:chOff x="0" y="5852160"/>
              <a:chExt cx="12192001" cy="1005840"/>
            </a:xfrm>
          </p:grpSpPr>
          <p:sp>
            <p:nvSpPr>
              <p:cNvPr id="9" name="Rectangle 8"/>
              <p:cNvSpPr/>
              <p:nvPr/>
            </p:nvSpPr>
            <p:spPr>
              <a:xfrm>
                <a:off x="1" y="5852160"/>
                <a:ext cx="12192000" cy="1005840"/>
              </a:xfrm>
              <a:prstGeom prst="rect">
                <a:avLst/>
              </a:prstGeom>
              <a:solidFill>
                <a:srgbClr val="061F5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5852160"/>
                <a:ext cx="10058400" cy="1005840"/>
              </a:xfrm>
              <a:prstGeom prst="rect">
                <a:avLst/>
              </a:prstGeom>
            </p:spPr>
          </p:pic>
        </p:grpSp>
        <p:sp>
          <p:nvSpPr>
            <p:cNvPr id="8" name="TextBox 7"/>
            <p:cNvSpPr txBox="1"/>
            <p:nvPr/>
          </p:nvSpPr>
          <p:spPr>
            <a:xfrm>
              <a:off x="8222111" y="5893415"/>
              <a:ext cx="3798916" cy="369332"/>
            </a:xfrm>
            <a:prstGeom prst="rect">
              <a:avLst/>
            </a:prstGeom>
            <a:noFill/>
          </p:spPr>
          <p:txBody>
            <a:bodyPr wrap="square" rtlCol="0">
              <a:spAutoFit/>
            </a:bodyPr>
            <a:lstStyle/>
            <a:p>
              <a:pPr algn="ctr"/>
              <a:endParaRPr lang="en-US" dirty="0">
                <a:solidFill>
                  <a:schemeClr val="bg1"/>
                </a:solidFill>
              </a:endParaRPr>
            </a:p>
          </p:txBody>
        </p:sp>
      </p:grpSp>
      <p:sp>
        <p:nvSpPr>
          <p:cNvPr id="11" name="Title 1"/>
          <p:cNvSpPr>
            <a:spLocks noGrp="1"/>
          </p:cNvSpPr>
          <p:nvPr>
            <p:ph type="title"/>
          </p:nvPr>
        </p:nvSpPr>
        <p:spPr>
          <a:xfrm rot="10800000" flipV="1">
            <a:off x="609596" y="514351"/>
            <a:ext cx="5283073" cy="5337810"/>
          </a:xfrm>
        </p:spPr>
        <p:txBody>
          <a:bodyPr anchor="t">
            <a:noAutofit/>
          </a:bodyPr>
          <a:lstStyle/>
          <a:p>
            <a:r>
              <a:rPr lang="en-US" dirty="0" smtClean="0">
                <a:solidFill>
                  <a:schemeClr val="bg1"/>
                </a:solidFill>
                <a:latin typeface="+mn-lt"/>
              </a:rPr>
              <a:t/>
            </a:r>
            <a:br>
              <a:rPr lang="en-US" dirty="0" smtClean="0">
                <a:solidFill>
                  <a:schemeClr val="bg1"/>
                </a:solidFill>
                <a:latin typeface="+mn-lt"/>
              </a:rPr>
            </a:br>
            <a:r>
              <a:rPr lang="en-US" dirty="0" smtClean="0">
                <a:solidFill>
                  <a:schemeClr val="bg1"/>
                </a:solidFill>
                <a:latin typeface="+mn-lt"/>
              </a:rPr>
              <a:t>MEETING of the COMMISSION for HISTORICAL </a:t>
            </a:r>
            <a:r>
              <a:rPr lang="en-US" dirty="0">
                <a:solidFill>
                  <a:schemeClr val="bg1"/>
                </a:solidFill>
                <a:latin typeface="+mn-lt"/>
              </a:rPr>
              <a:t>STATUES </a:t>
            </a:r>
            <a:r>
              <a:rPr lang="en-US" dirty="0" smtClean="0">
                <a:solidFill>
                  <a:schemeClr val="bg1"/>
                </a:solidFill>
                <a:latin typeface="+mn-lt"/>
              </a:rPr>
              <a:t/>
            </a:r>
            <a:br>
              <a:rPr lang="en-US" dirty="0" smtClean="0">
                <a:solidFill>
                  <a:schemeClr val="bg1"/>
                </a:solidFill>
                <a:latin typeface="+mn-lt"/>
              </a:rPr>
            </a:br>
            <a:r>
              <a:rPr lang="en-US" dirty="0" smtClean="0">
                <a:solidFill>
                  <a:schemeClr val="bg1"/>
                </a:solidFill>
                <a:latin typeface="+mn-lt"/>
              </a:rPr>
              <a:t>in the </a:t>
            </a:r>
            <a:r>
              <a:rPr lang="en-US" dirty="0">
                <a:solidFill>
                  <a:schemeClr val="bg1"/>
                </a:solidFill>
                <a:latin typeface="+mn-lt"/>
              </a:rPr>
              <a:t>UNITED STATES CAPITOL </a:t>
            </a:r>
            <a:r>
              <a:rPr lang="en-US" sz="2400" dirty="0" smtClean="0">
                <a:solidFill>
                  <a:schemeClr val="bg1"/>
                </a:solidFill>
              </a:rPr>
              <a:t/>
            </a:r>
            <a:br>
              <a:rPr lang="en-US" sz="2400" dirty="0" smtClean="0">
                <a:solidFill>
                  <a:schemeClr val="bg1"/>
                </a:solidFill>
              </a:rPr>
            </a:br>
            <a:r>
              <a:rPr lang="en-US" sz="2400" dirty="0" smtClean="0">
                <a:solidFill>
                  <a:schemeClr val="bg1"/>
                </a:solidFill>
              </a:rPr>
              <a:t/>
            </a:r>
            <a:br>
              <a:rPr lang="en-US" sz="2400" dirty="0" smtClean="0">
                <a:solidFill>
                  <a:schemeClr val="bg1"/>
                </a:solidFill>
              </a:rPr>
            </a:br>
            <a:r>
              <a:rPr lang="en-US" sz="2700" dirty="0" smtClean="0">
                <a:solidFill>
                  <a:schemeClr val="bg1"/>
                </a:solidFill>
                <a:latin typeface="+mn-lt"/>
              </a:rPr>
              <a:t>9:30 </a:t>
            </a:r>
            <a:r>
              <a:rPr lang="en-US" sz="2700" dirty="0">
                <a:solidFill>
                  <a:schemeClr val="bg1"/>
                </a:solidFill>
                <a:latin typeface="+mn-lt"/>
              </a:rPr>
              <a:t>a.m. </a:t>
            </a:r>
            <a:r>
              <a:rPr lang="en-US" sz="2700" dirty="0" smtClean="0">
                <a:solidFill>
                  <a:schemeClr val="bg1"/>
                </a:solidFill>
                <a:latin typeface="+mn-lt"/>
              </a:rPr>
              <a:t>  July </a:t>
            </a:r>
            <a:r>
              <a:rPr lang="en-US" sz="2700" dirty="0">
                <a:solidFill>
                  <a:schemeClr val="bg1"/>
                </a:solidFill>
                <a:latin typeface="+mn-lt"/>
              </a:rPr>
              <a:t>24, </a:t>
            </a:r>
            <a:r>
              <a:rPr lang="en-US" sz="2700" dirty="0" smtClean="0">
                <a:solidFill>
                  <a:schemeClr val="bg1"/>
                </a:solidFill>
                <a:latin typeface="+mn-lt"/>
              </a:rPr>
              <a:t>2020 </a:t>
            </a:r>
            <a:br>
              <a:rPr lang="en-US" sz="2700" dirty="0" smtClean="0">
                <a:solidFill>
                  <a:schemeClr val="bg1"/>
                </a:solidFill>
                <a:latin typeface="+mn-lt"/>
              </a:rPr>
            </a:br>
            <a:r>
              <a:rPr lang="en-US" sz="1800" dirty="0" smtClean="0">
                <a:solidFill>
                  <a:schemeClr val="bg1"/>
                </a:solidFill>
                <a:latin typeface="+mn-lt"/>
              </a:rPr>
              <a:t>(this meeting will take place online) </a:t>
            </a:r>
            <a:r>
              <a:rPr lang="en-US" sz="2000" dirty="0" smtClean="0">
                <a:solidFill>
                  <a:schemeClr val="bg1"/>
                </a:solidFill>
                <a:latin typeface="+mn-lt"/>
              </a:rPr>
              <a:t/>
            </a:r>
            <a:br>
              <a:rPr lang="en-US" sz="2000" dirty="0" smtClean="0">
                <a:solidFill>
                  <a:schemeClr val="bg1"/>
                </a:solidFill>
                <a:latin typeface="+mn-lt"/>
              </a:rPr>
            </a:br>
            <a:endParaRPr lang="en-US" sz="2400" dirty="0">
              <a:solidFill>
                <a:schemeClr val="bg1"/>
              </a:solidFill>
              <a:latin typeface="+mn-lt"/>
            </a:endParaRPr>
          </a:p>
        </p:txBody>
      </p:sp>
      <p:sp>
        <p:nvSpPr>
          <p:cNvPr id="12" name="TextBox 11"/>
          <p:cNvSpPr txBox="1"/>
          <p:nvPr/>
        </p:nvSpPr>
        <p:spPr>
          <a:xfrm flipH="1">
            <a:off x="6095999" y="514351"/>
            <a:ext cx="5495925" cy="5010150"/>
          </a:xfrm>
          <a:prstGeom prst="rect">
            <a:avLst/>
          </a:prstGeom>
          <a:solidFill>
            <a:srgbClr val="800000">
              <a:alpha val="72941"/>
            </a:srgbClr>
          </a:solidFill>
        </p:spPr>
        <p:txBody>
          <a:bodyPr wrap="square" rtlCol="0">
            <a:noAutofit/>
          </a:bodyPr>
          <a:lstStyle/>
          <a:p>
            <a:endParaRPr lang="en-US" sz="2000" dirty="0" smtClean="0">
              <a:solidFill>
                <a:schemeClr val="bg1"/>
              </a:solidFill>
            </a:endParaRPr>
          </a:p>
          <a:p>
            <a:pPr algn="ctr"/>
            <a:r>
              <a:rPr lang="en-US" sz="2000" u="sng" dirty="0" smtClean="0">
                <a:solidFill>
                  <a:schemeClr val="bg1"/>
                </a:solidFill>
              </a:rPr>
              <a:t>AGENDA</a:t>
            </a:r>
            <a:r>
              <a:rPr lang="en-US" sz="2000" dirty="0" smtClean="0">
                <a:solidFill>
                  <a:schemeClr val="bg1"/>
                </a:solidFill>
              </a:rPr>
              <a:t> </a:t>
            </a:r>
          </a:p>
          <a:p>
            <a:pPr algn="ctr"/>
            <a:r>
              <a:rPr lang="en-US" sz="2000" dirty="0">
                <a:solidFill>
                  <a:schemeClr val="bg1"/>
                </a:solidFill>
              </a:rPr>
              <a:t/>
            </a:r>
            <a:br>
              <a:rPr lang="en-US" sz="2000" dirty="0">
                <a:solidFill>
                  <a:schemeClr val="bg1"/>
                </a:solidFill>
              </a:rPr>
            </a:br>
            <a:r>
              <a:rPr lang="en-US" sz="1600" dirty="0" smtClean="0">
                <a:solidFill>
                  <a:schemeClr val="bg1"/>
                </a:solidFill>
              </a:rPr>
              <a:t>Call </a:t>
            </a:r>
            <a:r>
              <a:rPr lang="en-US" sz="1600" dirty="0">
                <a:solidFill>
                  <a:schemeClr val="bg1"/>
                </a:solidFill>
              </a:rPr>
              <a:t>to </a:t>
            </a:r>
            <a:r>
              <a:rPr lang="en-US" sz="1600" dirty="0" smtClean="0">
                <a:solidFill>
                  <a:schemeClr val="bg1"/>
                </a:solidFill>
              </a:rPr>
              <a:t>Order by Julie </a:t>
            </a:r>
            <a:r>
              <a:rPr lang="en-US" sz="1600" dirty="0">
                <a:solidFill>
                  <a:schemeClr val="bg1"/>
                </a:solidFill>
              </a:rPr>
              <a:t>Langan, </a:t>
            </a:r>
            <a:r>
              <a:rPr lang="en-US" sz="1600" dirty="0" smtClean="0">
                <a:solidFill>
                  <a:schemeClr val="bg1"/>
                </a:solidFill>
              </a:rPr>
              <a:t>Ex-Officio </a:t>
            </a:r>
            <a:r>
              <a:rPr lang="en-US" sz="1600" dirty="0">
                <a:solidFill>
                  <a:schemeClr val="bg1"/>
                </a:solidFill>
              </a:rPr>
              <a:t>Member </a:t>
            </a:r>
            <a:br>
              <a:rPr lang="en-US" sz="1600" dirty="0">
                <a:solidFill>
                  <a:schemeClr val="bg1"/>
                </a:solidFill>
              </a:rPr>
            </a:br>
            <a:r>
              <a:rPr lang="en-US" sz="1600" dirty="0" smtClean="0">
                <a:solidFill>
                  <a:schemeClr val="bg1"/>
                </a:solidFill>
              </a:rPr>
              <a:t>Roll </a:t>
            </a:r>
            <a:r>
              <a:rPr lang="en-US" sz="1600" dirty="0">
                <a:solidFill>
                  <a:schemeClr val="bg1"/>
                </a:solidFill>
              </a:rPr>
              <a:t>Call </a:t>
            </a:r>
            <a:r>
              <a:rPr lang="en-US" sz="1600" dirty="0" smtClean="0">
                <a:solidFill>
                  <a:schemeClr val="bg1"/>
                </a:solidFill>
              </a:rPr>
              <a:t>of Attendees</a:t>
            </a:r>
            <a:r>
              <a:rPr lang="en-US" sz="1600" dirty="0">
                <a:solidFill>
                  <a:schemeClr val="bg1"/>
                </a:solidFill>
              </a:rPr>
              <a:t/>
            </a:r>
            <a:br>
              <a:rPr lang="en-US" sz="1600" dirty="0">
                <a:solidFill>
                  <a:schemeClr val="bg1"/>
                </a:solidFill>
              </a:rPr>
            </a:br>
            <a:r>
              <a:rPr lang="en-US" sz="1600" b="1" u="sng" dirty="0" smtClean="0">
                <a:solidFill>
                  <a:schemeClr val="accent4"/>
                </a:solidFill>
              </a:rPr>
              <a:t>Approval </a:t>
            </a:r>
            <a:r>
              <a:rPr lang="en-US" sz="1600" b="1" u="sng" dirty="0">
                <a:solidFill>
                  <a:schemeClr val="accent4"/>
                </a:solidFill>
              </a:rPr>
              <a:t>of Meeting Agenda </a:t>
            </a:r>
            <a:r>
              <a:rPr lang="en-US" sz="1600" dirty="0">
                <a:solidFill>
                  <a:schemeClr val="bg1"/>
                </a:solidFill>
              </a:rPr>
              <a:t/>
            </a:r>
            <a:br>
              <a:rPr lang="en-US" sz="1600" dirty="0">
                <a:solidFill>
                  <a:schemeClr val="bg1"/>
                </a:solidFill>
              </a:rPr>
            </a:br>
            <a:r>
              <a:rPr lang="en-US" sz="1600" dirty="0" smtClean="0">
                <a:solidFill>
                  <a:schemeClr val="bg1"/>
                </a:solidFill>
              </a:rPr>
              <a:t>Approval </a:t>
            </a:r>
            <a:r>
              <a:rPr lang="en-US" sz="1600" dirty="0">
                <a:solidFill>
                  <a:schemeClr val="bg1"/>
                </a:solidFill>
              </a:rPr>
              <a:t>of July 1, 2020 Meeting Minutes </a:t>
            </a:r>
            <a:endParaRPr lang="en-US" sz="1600" dirty="0" smtClean="0">
              <a:solidFill>
                <a:schemeClr val="bg1"/>
              </a:solidFill>
            </a:endParaRPr>
          </a:p>
          <a:p>
            <a:pPr algn="ctr"/>
            <a:r>
              <a:rPr lang="en-US" sz="1600" dirty="0" smtClean="0">
                <a:solidFill>
                  <a:schemeClr val="bg1"/>
                </a:solidFill>
              </a:rPr>
              <a:t>Election </a:t>
            </a:r>
            <a:r>
              <a:rPr lang="en-US" sz="1600" dirty="0">
                <a:solidFill>
                  <a:schemeClr val="bg1"/>
                </a:solidFill>
              </a:rPr>
              <a:t>of Chair &amp; Vice Chair </a:t>
            </a:r>
            <a:br>
              <a:rPr lang="en-US" sz="1600" dirty="0">
                <a:solidFill>
                  <a:schemeClr val="bg1"/>
                </a:solidFill>
              </a:rPr>
            </a:br>
            <a:r>
              <a:rPr lang="en-US" sz="1600" dirty="0" smtClean="0">
                <a:solidFill>
                  <a:schemeClr val="bg1"/>
                </a:solidFill>
              </a:rPr>
              <a:t>Overview </a:t>
            </a:r>
            <a:r>
              <a:rPr lang="en-US" sz="1600" dirty="0">
                <a:solidFill>
                  <a:schemeClr val="bg1"/>
                </a:solidFill>
              </a:rPr>
              <a:t>of Commission Responsibilities </a:t>
            </a:r>
            <a:br>
              <a:rPr lang="en-US" sz="1600" dirty="0">
                <a:solidFill>
                  <a:schemeClr val="bg1"/>
                </a:solidFill>
              </a:rPr>
            </a:br>
            <a:r>
              <a:rPr lang="en-US" sz="1600" dirty="0" smtClean="0">
                <a:solidFill>
                  <a:schemeClr val="bg1"/>
                </a:solidFill>
              </a:rPr>
              <a:t>Overview </a:t>
            </a:r>
            <a:r>
              <a:rPr lang="en-US" sz="1600" dirty="0">
                <a:solidFill>
                  <a:schemeClr val="bg1"/>
                </a:solidFill>
              </a:rPr>
              <a:t>of Statuary Hall and Robert E. Lee Statue </a:t>
            </a:r>
            <a:br>
              <a:rPr lang="en-US" sz="1600" dirty="0">
                <a:solidFill>
                  <a:schemeClr val="bg1"/>
                </a:solidFill>
              </a:rPr>
            </a:br>
            <a:r>
              <a:rPr lang="en-US" sz="1600" dirty="0" smtClean="0">
                <a:solidFill>
                  <a:schemeClr val="bg1"/>
                </a:solidFill>
              </a:rPr>
              <a:t>Remarks </a:t>
            </a:r>
            <a:r>
              <a:rPr lang="en-US" sz="1600" dirty="0">
                <a:solidFill>
                  <a:schemeClr val="bg1"/>
                </a:solidFill>
              </a:rPr>
              <a:t>from Governor Ralph S. </a:t>
            </a:r>
            <a:r>
              <a:rPr lang="en-US" sz="1600" dirty="0" smtClean="0">
                <a:solidFill>
                  <a:schemeClr val="bg1"/>
                </a:solidFill>
              </a:rPr>
              <a:t>Northam</a:t>
            </a:r>
            <a:r>
              <a:rPr lang="en-US" sz="1600" dirty="0">
                <a:solidFill>
                  <a:schemeClr val="bg1"/>
                </a:solidFill>
              </a:rPr>
              <a:t/>
            </a:r>
            <a:br>
              <a:rPr lang="en-US" sz="1600" dirty="0">
                <a:solidFill>
                  <a:schemeClr val="bg1"/>
                </a:solidFill>
              </a:rPr>
            </a:br>
            <a:r>
              <a:rPr lang="en-US" sz="1600" dirty="0" smtClean="0">
                <a:solidFill>
                  <a:schemeClr val="bg1"/>
                </a:solidFill>
              </a:rPr>
              <a:t>Overview </a:t>
            </a:r>
            <a:r>
              <a:rPr lang="en-US" sz="1600" dirty="0">
                <a:solidFill>
                  <a:schemeClr val="bg1"/>
                </a:solidFill>
              </a:rPr>
              <a:t>of Statue Removal Process </a:t>
            </a:r>
            <a:br>
              <a:rPr lang="en-US" sz="1600" dirty="0">
                <a:solidFill>
                  <a:schemeClr val="bg1"/>
                </a:solidFill>
              </a:rPr>
            </a:br>
            <a:r>
              <a:rPr lang="en-US" sz="1600" dirty="0" smtClean="0">
                <a:solidFill>
                  <a:schemeClr val="bg1"/>
                </a:solidFill>
              </a:rPr>
              <a:t>Public </a:t>
            </a:r>
            <a:r>
              <a:rPr lang="en-US" sz="1600" dirty="0">
                <a:solidFill>
                  <a:schemeClr val="bg1"/>
                </a:solidFill>
              </a:rPr>
              <a:t>Comment (90 minutes) </a:t>
            </a:r>
            <a:br>
              <a:rPr lang="en-US" sz="1600" dirty="0">
                <a:solidFill>
                  <a:schemeClr val="bg1"/>
                </a:solidFill>
              </a:rPr>
            </a:br>
            <a:r>
              <a:rPr lang="en-US" sz="1600" dirty="0" smtClean="0">
                <a:solidFill>
                  <a:schemeClr val="bg1"/>
                </a:solidFill>
              </a:rPr>
              <a:t>Overview </a:t>
            </a:r>
            <a:r>
              <a:rPr lang="en-US" sz="1600" dirty="0">
                <a:solidFill>
                  <a:schemeClr val="bg1"/>
                </a:solidFill>
              </a:rPr>
              <a:t>of Written Public Comments </a:t>
            </a:r>
            <a:br>
              <a:rPr lang="en-US" sz="1600" dirty="0">
                <a:solidFill>
                  <a:schemeClr val="bg1"/>
                </a:solidFill>
              </a:rPr>
            </a:br>
            <a:r>
              <a:rPr lang="en-US" sz="1600" dirty="0" smtClean="0">
                <a:solidFill>
                  <a:schemeClr val="bg1"/>
                </a:solidFill>
              </a:rPr>
              <a:t>Board </a:t>
            </a:r>
            <a:r>
              <a:rPr lang="en-US" sz="1600" dirty="0">
                <a:solidFill>
                  <a:schemeClr val="bg1"/>
                </a:solidFill>
              </a:rPr>
              <a:t>Discussion Regarding Removal of Robert E. Lee Statue </a:t>
            </a:r>
            <a:br>
              <a:rPr lang="en-US" sz="1600" dirty="0">
                <a:solidFill>
                  <a:schemeClr val="bg1"/>
                </a:solidFill>
              </a:rPr>
            </a:br>
            <a:r>
              <a:rPr lang="en-US" sz="1600" dirty="0" smtClean="0">
                <a:solidFill>
                  <a:schemeClr val="bg1"/>
                </a:solidFill>
              </a:rPr>
              <a:t>Next </a:t>
            </a:r>
            <a:r>
              <a:rPr lang="en-US" sz="1600" dirty="0">
                <a:solidFill>
                  <a:schemeClr val="bg1"/>
                </a:solidFill>
              </a:rPr>
              <a:t>Steps </a:t>
            </a:r>
            <a:endParaRPr lang="en-US" sz="1600" dirty="0" smtClean="0">
              <a:solidFill>
                <a:schemeClr val="bg1"/>
              </a:solidFill>
            </a:endParaRPr>
          </a:p>
          <a:p>
            <a:pPr algn="ctr"/>
            <a:endParaRPr lang="en-US" sz="1600" dirty="0" smtClean="0">
              <a:solidFill>
                <a:schemeClr val="bg1"/>
              </a:solidFill>
            </a:endParaRPr>
          </a:p>
          <a:p>
            <a:pPr algn="ctr"/>
            <a:r>
              <a:rPr lang="en-US" sz="1600" dirty="0" smtClean="0">
                <a:solidFill>
                  <a:schemeClr val="bg1"/>
                </a:solidFill>
              </a:rPr>
              <a:t>Adjourn</a:t>
            </a:r>
            <a:endParaRPr lang="en-US" dirty="0"/>
          </a:p>
        </p:txBody>
      </p:sp>
      <p:sp>
        <p:nvSpPr>
          <p:cNvPr id="13" name="Rectangle 12"/>
          <p:cNvSpPr/>
          <p:nvPr/>
        </p:nvSpPr>
        <p:spPr>
          <a:xfrm>
            <a:off x="8535792" y="6031914"/>
            <a:ext cx="3372526"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Commission for Historical Statues </a:t>
            </a: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
            </a:r>
            <a:b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b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in </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the United States </a:t>
            </a: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Capitol</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429259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422297"/>
            <a:ext cx="12192001" cy="7274456"/>
          </a:xfrm>
          <a:prstGeom prst="rect">
            <a:avLst/>
          </a:prstGeom>
        </p:spPr>
      </p:pic>
      <p:sp>
        <p:nvSpPr>
          <p:cNvPr id="2" name="Title 1"/>
          <p:cNvSpPr>
            <a:spLocks noGrp="1"/>
          </p:cNvSpPr>
          <p:nvPr>
            <p:ph type="title"/>
          </p:nvPr>
        </p:nvSpPr>
        <p:spPr>
          <a:xfrm rot="10800000" flipV="1">
            <a:off x="605443" y="1581149"/>
            <a:ext cx="8268260" cy="3896767"/>
          </a:xfrm>
        </p:spPr>
        <p:txBody>
          <a:bodyPr anchor="t">
            <a:normAutofit/>
          </a:bodyPr>
          <a:lstStyle/>
          <a:p>
            <a:r>
              <a:rPr lang="en-US" b="1" dirty="0">
                <a:solidFill>
                  <a:schemeClr val="bg1"/>
                </a:solidFill>
              </a:rPr>
              <a:t>Overview of Statue Removal </a:t>
            </a:r>
            <a:r>
              <a:rPr lang="en-US" b="1" dirty="0" smtClean="0">
                <a:solidFill>
                  <a:schemeClr val="bg1"/>
                </a:solidFill>
              </a:rPr>
              <a:t>Process</a:t>
            </a:r>
            <a:br>
              <a:rPr lang="en-US" b="1" dirty="0" smtClean="0">
                <a:solidFill>
                  <a:schemeClr val="bg1"/>
                </a:solidFill>
              </a:rPr>
            </a:br>
            <a:r>
              <a:rPr lang="en-US" b="1" dirty="0" smtClean="0">
                <a:solidFill>
                  <a:schemeClr val="bg1"/>
                </a:solidFill>
              </a:rPr>
              <a:t/>
            </a:r>
            <a:br>
              <a:rPr lang="en-US" b="1" dirty="0" smtClean="0">
                <a:solidFill>
                  <a:schemeClr val="bg1"/>
                </a:solidFill>
              </a:rPr>
            </a:br>
            <a:r>
              <a:rPr lang="en-US" sz="2000" b="1" i="1" dirty="0" smtClean="0">
                <a:solidFill>
                  <a:schemeClr val="bg1"/>
                </a:solidFill>
              </a:rPr>
              <a:t>Julie Langan</a:t>
            </a:r>
            <a:endParaRPr lang="en-US" sz="2400" dirty="0">
              <a:solidFill>
                <a:schemeClr val="bg1"/>
              </a:solidFill>
              <a:latin typeface="+mn-lt"/>
            </a:endParaRPr>
          </a:p>
        </p:txBody>
      </p:sp>
      <p:grpSp>
        <p:nvGrpSpPr>
          <p:cNvPr id="12" name="Group 11"/>
          <p:cNvGrpSpPr/>
          <p:nvPr/>
        </p:nvGrpSpPr>
        <p:grpSpPr>
          <a:xfrm>
            <a:off x="0" y="5852160"/>
            <a:ext cx="12192001" cy="1005840"/>
            <a:chOff x="-90616" y="5852160"/>
            <a:chExt cx="12192001" cy="1005840"/>
          </a:xfrm>
        </p:grpSpPr>
        <p:grpSp>
          <p:nvGrpSpPr>
            <p:cNvPr id="13" name="Group 12"/>
            <p:cNvGrpSpPr/>
            <p:nvPr/>
          </p:nvGrpSpPr>
          <p:grpSpPr>
            <a:xfrm>
              <a:off x="-90616" y="5852160"/>
              <a:ext cx="12192001" cy="1005840"/>
              <a:chOff x="0" y="5852160"/>
              <a:chExt cx="12192001" cy="1005840"/>
            </a:xfrm>
          </p:grpSpPr>
          <p:sp>
            <p:nvSpPr>
              <p:cNvPr id="15" name="Rectangle 14"/>
              <p:cNvSpPr/>
              <p:nvPr/>
            </p:nvSpPr>
            <p:spPr>
              <a:xfrm>
                <a:off x="1" y="5852160"/>
                <a:ext cx="12192000" cy="1005840"/>
              </a:xfrm>
              <a:prstGeom prst="rect">
                <a:avLst/>
              </a:prstGeom>
              <a:solidFill>
                <a:srgbClr val="061F5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6" name="Picture 1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5852160"/>
                <a:ext cx="10058400" cy="1005840"/>
              </a:xfrm>
              <a:prstGeom prst="rect">
                <a:avLst/>
              </a:prstGeom>
            </p:spPr>
          </p:pic>
        </p:grpSp>
        <p:sp>
          <p:nvSpPr>
            <p:cNvPr id="14" name="TextBox 13"/>
            <p:cNvSpPr txBox="1"/>
            <p:nvPr/>
          </p:nvSpPr>
          <p:spPr>
            <a:xfrm>
              <a:off x="8222111" y="5893415"/>
              <a:ext cx="3798916"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8" name="Rectangle 7"/>
          <p:cNvSpPr/>
          <p:nvPr/>
        </p:nvSpPr>
        <p:spPr>
          <a:xfrm>
            <a:off x="8535792" y="6031914"/>
            <a:ext cx="3372526"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Commission for Historical Statues </a:t>
            </a: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
            </a:r>
            <a:b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b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in </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the United States </a:t>
            </a: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Capitol</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864246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 y="-19050"/>
            <a:ext cx="12192001" cy="6877050"/>
          </a:xfrm>
          <a:prstGeom prst="rect">
            <a:avLst/>
          </a:prstGeom>
        </p:spPr>
      </p:pic>
      <p:sp>
        <p:nvSpPr>
          <p:cNvPr id="6" name="TextBox 5"/>
          <p:cNvSpPr txBox="1"/>
          <p:nvPr/>
        </p:nvSpPr>
        <p:spPr>
          <a:xfrm flipH="1">
            <a:off x="1440868" y="514350"/>
            <a:ext cx="9439565" cy="4963567"/>
          </a:xfrm>
          <a:prstGeom prst="rect">
            <a:avLst/>
          </a:prstGeom>
          <a:solidFill>
            <a:srgbClr val="800000">
              <a:alpha val="72941"/>
            </a:srgbClr>
          </a:solid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prstClr val="white"/>
                </a:solidFill>
                <a:effectLst/>
                <a:uLnTx/>
                <a:uFillTx/>
                <a:latin typeface="Calibri" panose="020F0502020204030204"/>
                <a:ea typeface="+mn-ea"/>
                <a:cs typeface="+mn-cs"/>
              </a:rPr>
              <a:t>Procedure </a:t>
            </a:r>
            <a:r>
              <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rPr>
              <a:t>and Guidelines for Replacement of Statues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rPr>
              <a:t>in the National Statuary Hall </a:t>
            </a:r>
            <a:r>
              <a:rPr kumimoji="0" lang="en-US" sz="2800" b="1" i="0" u="none" strike="noStrike" kern="1200" cap="none" spc="0" normalizeH="0" baseline="0" noProof="0" dirty="0" smtClean="0">
                <a:ln>
                  <a:noFill/>
                </a:ln>
                <a:solidFill>
                  <a:prstClr val="white"/>
                </a:solidFill>
                <a:effectLst/>
                <a:uLnTx/>
                <a:uFillTx/>
                <a:latin typeface="Calibri" panose="020F0502020204030204"/>
                <a:ea typeface="+mn-ea"/>
                <a:cs typeface="+mn-cs"/>
              </a:rPr>
              <a:t>Collection</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Overseen by the Architect of the U.S.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In </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accordance with legislation enacted in 2000</a:t>
            </a: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 “</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Any State may request the Joint Committee on </a:t>
            </a: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the Library </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of Congress to approve the replacement of </a:t>
            </a: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a statue </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the State has provided for display in </a:t>
            </a: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Statuary Hall</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under two conditions</a:t>
            </a: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	(</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A) the request has been approved by a </a:t>
            </a: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resolution adopted </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by the legislature of the State </a:t>
            </a: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	and the </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request has been approved by the </a:t>
            </a: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Governor of </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the State, </a:t>
            </a: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and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	(</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B) the statue to be replaced has been </a:t>
            </a: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displayed in </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the Capitol of the United States for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	least </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10 years as of the time the request is made</a:t>
            </a: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 except </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that the Joint Committee may </a:t>
            </a: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	waive this requirement </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for cause at the request of a State</a:t>
            </a: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a:t>
            </a:r>
            <a:endParaRPr kumimoji="0" lang="en-US" sz="2000" b="0" i="0" u="sng" strike="noStrike" kern="1200" cap="none" spc="0" normalizeH="0" baseline="0" noProof="0" dirty="0">
              <a:ln>
                <a:noFill/>
              </a:ln>
              <a:solidFill>
                <a:prstClr val="white"/>
              </a:solidFill>
              <a:effectLst/>
              <a:uLnTx/>
              <a:uFillTx/>
              <a:latin typeface="Calibri" panose="020F0502020204030204"/>
              <a:ea typeface="+mn-ea"/>
              <a:cs typeface="+mn-cs"/>
            </a:endParaRPr>
          </a:p>
          <a:p>
            <a:pPr marR="0" lvl="0" algn="l" defTabSz="914400" rtl="0" eaLnBrk="1" fontAlgn="auto" latinLnBrk="0" hangingPunct="1">
              <a:lnSpc>
                <a:spcPct val="100000"/>
              </a:lnSpc>
              <a:spcBef>
                <a:spcPts val="0"/>
              </a:spcBef>
              <a:spcAft>
                <a:spcPts val="0"/>
              </a:spcAft>
              <a:buClrTx/>
              <a:buSzTx/>
              <a:tabLst/>
              <a:defRPr/>
            </a:pPr>
            <a:endParaRPr kumimoji="0" lang="en-US" sz="2000" b="0" i="0" u="sng"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5" name="Group 4"/>
          <p:cNvGrpSpPr/>
          <p:nvPr/>
        </p:nvGrpSpPr>
        <p:grpSpPr>
          <a:xfrm>
            <a:off x="0" y="5852160"/>
            <a:ext cx="12192001" cy="1005840"/>
            <a:chOff x="0" y="5852160"/>
            <a:chExt cx="12192001" cy="1005840"/>
          </a:xfrm>
        </p:grpSpPr>
        <p:grpSp>
          <p:nvGrpSpPr>
            <p:cNvPr id="7" name="Group 6"/>
            <p:cNvGrpSpPr/>
            <p:nvPr/>
          </p:nvGrpSpPr>
          <p:grpSpPr>
            <a:xfrm>
              <a:off x="0" y="5852160"/>
              <a:ext cx="12192001" cy="1005840"/>
              <a:chOff x="-90616" y="5852160"/>
              <a:chExt cx="12192001" cy="1005840"/>
            </a:xfrm>
          </p:grpSpPr>
          <p:grpSp>
            <p:nvGrpSpPr>
              <p:cNvPr id="9" name="Group 8"/>
              <p:cNvGrpSpPr/>
              <p:nvPr/>
            </p:nvGrpSpPr>
            <p:grpSpPr>
              <a:xfrm>
                <a:off x="-90616" y="5852160"/>
                <a:ext cx="12192001" cy="1005840"/>
                <a:chOff x="0" y="5852160"/>
                <a:chExt cx="12192001" cy="1005840"/>
              </a:xfrm>
            </p:grpSpPr>
            <p:sp>
              <p:nvSpPr>
                <p:cNvPr id="11" name="Rectangle 10"/>
                <p:cNvSpPr/>
                <p:nvPr/>
              </p:nvSpPr>
              <p:spPr>
                <a:xfrm>
                  <a:off x="1" y="5852160"/>
                  <a:ext cx="12192000" cy="1005840"/>
                </a:xfrm>
                <a:prstGeom prst="rect">
                  <a:avLst/>
                </a:prstGeom>
                <a:solidFill>
                  <a:srgbClr val="061F5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5852160"/>
                  <a:ext cx="10058400" cy="1005840"/>
                </a:xfrm>
                <a:prstGeom prst="rect">
                  <a:avLst/>
                </a:prstGeom>
              </p:spPr>
            </p:pic>
          </p:grpSp>
          <p:sp>
            <p:nvSpPr>
              <p:cNvPr id="10" name="TextBox 9"/>
              <p:cNvSpPr txBox="1"/>
              <p:nvPr/>
            </p:nvSpPr>
            <p:spPr>
              <a:xfrm>
                <a:off x="8222111" y="5893415"/>
                <a:ext cx="3798916"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8" name="Rectangle 7"/>
            <p:cNvSpPr/>
            <p:nvPr/>
          </p:nvSpPr>
          <p:spPr>
            <a:xfrm>
              <a:off x="8535792" y="6031914"/>
              <a:ext cx="3372526"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Commission for Historical Statues </a:t>
              </a: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
              </a:r>
              <a:b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b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in </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the United States </a:t>
              </a: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Capitol</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15995458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 y="-19050"/>
            <a:ext cx="12192001" cy="6877050"/>
          </a:xfrm>
          <a:prstGeom prst="rect">
            <a:avLst/>
          </a:prstGeom>
        </p:spPr>
      </p:pic>
      <p:sp>
        <p:nvSpPr>
          <p:cNvPr id="6" name="TextBox 5"/>
          <p:cNvSpPr txBox="1"/>
          <p:nvPr/>
        </p:nvSpPr>
        <p:spPr>
          <a:xfrm flipH="1">
            <a:off x="1440866" y="590549"/>
            <a:ext cx="9439565" cy="4887367"/>
          </a:xfrm>
          <a:prstGeom prst="rect">
            <a:avLst/>
          </a:prstGeom>
          <a:solidFill>
            <a:srgbClr val="800000">
              <a:alpha val="72941"/>
            </a:srgbClr>
          </a:solid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smtClean="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prstClr val="white"/>
                </a:solidFill>
                <a:latin typeface="Calibri" panose="020F0502020204030204"/>
              </a:rPr>
              <a:t>Steps in the Procedure for Replacement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1828800" marR="0" lvl="3"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000" b="0" i="0" u="none" strike="noStrike" kern="1200" cap="none" spc="0" normalizeH="0" baseline="0" noProof="0" dirty="0" smtClean="0">
                <a:ln>
                  <a:noFill/>
                </a:ln>
                <a:solidFill>
                  <a:prstClr val="white"/>
                </a:solidFill>
                <a:effectLst/>
                <a:uLnTx/>
                <a:uFillTx/>
                <a:latin typeface="Calibri" panose="020F0502020204030204"/>
                <a:ea typeface="+mn-ea"/>
                <a:cs typeface="+mn-cs"/>
              </a:rPr>
              <a:t>Responsibilities of the Commonwealth</a:t>
            </a:r>
          </a:p>
          <a:p>
            <a:pPr marL="1828800" marR="0" lvl="3"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000" b="0" i="0" u="none" strike="noStrike" kern="1200" cap="none" spc="0" normalizeH="0" baseline="0" noProof="0" dirty="0" smtClean="0">
                <a:ln>
                  <a:noFill/>
                </a:ln>
                <a:solidFill>
                  <a:prstClr val="white"/>
                </a:solidFill>
                <a:effectLst/>
                <a:uLnTx/>
                <a:uFillTx/>
                <a:latin typeface="Calibri" panose="020F0502020204030204"/>
                <a:ea typeface="+mn-ea"/>
                <a:cs typeface="+mn-cs"/>
              </a:rPr>
              <a:t>Commonwealth requests to replace statue</a:t>
            </a:r>
          </a:p>
          <a:p>
            <a:pPr marL="1828800" marR="0" lvl="3"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000" b="0" i="0" u="none" strike="noStrike" kern="1200" cap="none" spc="0" normalizeH="0" baseline="0" noProof="0" dirty="0" smtClean="0">
                <a:ln>
                  <a:noFill/>
                </a:ln>
                <a:solidFill>
                  <a:prstClr val="white"/>
                </a:solidFill>
                <a:effectLst/>
                <a:uLnTx/>
                <a:uFillTx/>
                <a:latin typeface="Calibri" panose="020F0502020204030204"/>
                <a:ea typeface="+mn-ea"/>
                <a:cs typeface="+mn-cs"/>
              </a:rPr>
              <a:t>Action by Joint Committee on the Library </a:t>
            </a:r>
          </a:p>
          <a:p>
            <a:pPr marL="1828800" marR="0" lvl="3"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000" b="0" i="0" u="none" strike="noStrike" kern="1200" cap="none" spc="0" normalizeH="0" baseline="0" noProof="0" dirty="0" smtClean="0">
                <a:ln>
                  <a:noFill/>
                </a:ln>
                <a:solidFill>
                  <a:prstClr val="white"/>
                </a:solidFill>
                <a:effectLst/>
                <a:uLnTx/>
                <a:uFillTx/>
                <a:latin typeface="Calibri" panose="020F0502020204030204"/>
                <a:ea typeface="+mn-ea"/>
                <a:cs typeface="+mn-cs"/>
              </a:rPr>
              <a:t>Agreement regarding replacement</a:t>
            </a:r>
          </a:p>
          <a:p>
            <a:pPr marL="1828800" marR="0" lvl="3"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000" b="0" i="0" u="none" strike="noStrike" kern="1200" cap="none" spc="0" normalizeH="0" baseline="0" noProof="0" dirty="0" smtClean="0">
                <a:ln>
                  <a:noFill/>
                </a:ln>
                <a:solidFill>
                  <a:prstClr val="white"/>
                </a:solidFill>
                <a:effectLst/>
                <a:uLnTx/>
                <a:uFillTx/>
                <a:latin typeface="Calibri" panose="020F0502020204030204"/>
                <a:ea typeface="+mn-ea"/>
                <a:cs typeface="+mn-cs"/>
              </a:rPr>
              <a:t>Approval of the Marquette</a:t>
            </a:r>
          </a:p>
          <a:p>
            <a:pPr marL="1828800" marR="0" lvl="3"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000" b="0" i="0" u="none" strike="noStrike" kern="1200" cap="none" spc="0" normalizeH="0" baseline="0" noProof="0" dirty="0" smtClean="0">
                <a:ln>
                  <a:noFill/>
                </a:ln>
                <a:solidFill>
                  <a:prstClr val="white"/>
                </a:solidFill>
                <a:effectLst/>
                <a:uLnTx/>
                <a:uFillTx/>
                <a:latin typeface="Calibri" panose="020F0502020204030204"/>
                <a:ea typeface="+mn-ea"/>
                <a:cs typeface="+mn-cs"/>
              </a:rPr>
              <a:t>Approval of full-size clay model &amp; pedestal design</a:t>
            </a:r>
          </a:p>
          <a:p>
            <a:pPr marL="1828800" marR="0" lvl="3"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000" b="0" i="0" u="none" strike="noStrike" kern="1200" cap="none" spc="0" normalizeH="0" baseline="0" noProof="0" dirty="0" smtClean="0">
                <a:ln>
                  <a:noFill/>
                </a:ln>
                <a:solidFill>
                  <a:prstClr val="white"/>
                </a:solidFill>
                <a:effectLst/>
                <a:uLnTx/>
                <a:uFillTx/>
                <a:latin typeface="Calibri" panose="020F0502020204030204"/>
                <a:ea typeface="+mn-ea"/>
                <a:cs typeface="+mn-cs"/>
              </a:rPr>
              <a:t>Approval of completed statue, cast in bronze or carved in stone, </a:t>
            </a:r>
          </a:p>
          <a:p>
            <a:pPr marL="1828800" marR="0" lvl="4"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prstClr val="white"/>
                </a:solidFill>
                <a:effectLst/>
                <a:uLnTx/>
                <a:uFillTx/>
                <a:latin typeface="Calibri" panose="020F0502020204030204"/>
                <a:ea typeface="+mn-ea"/>
                <a:cs typeface="+mn-cs"/>
              </a:rPr>
              <a:t>and completed pedestal</a:t>
            </a:r>
          </a:p>
          <a:p>
            <a:pPr marL="1828800" marR="0" lvl="3"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000" b="0" i="0" u="none" strike="noStrike" kern="1200" cap="none" spc="0" normalizeH="0" baseline="0" noProof="0" dirty="0" smtClean="0">
                <a:ln>
                  <a:noFill/>
                </a:ln>
                <a:solidFill>
                  <a:prstClr val="white"/>
                </a:solidFill>
                <a:effectLst/>
                <a:uLnTx/>
                <a:uFillTx/>
                <a:latin typeface="Calibri" panose="020F0502020204030204"/>
                <a:ea typeface="+mn-ea"/>
                <a:cs typeface="+mn-cs"/>
              </a:rPr>
              <a:t>Ceremony &amp; program</a:t>
            </a:r>
          </a:p>
          <a:p>
            <a:pPr marL="1828800" marR="0" lvl="3"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000" b="0" i="0" u="none" strike="noStrike" kern="1200" cap="none" spc="0" normalizeH="0" baseline="0" noProof="0" dirty="0" smtClean="0">
                <a:ln>
                  <a:noFill/>
                </a:ln>
                <a:solidFill>
                  <a:prstClr val="white"/>
                </a:solidFill>
                <a:effectLst/>
                <a:uLnTx/>
                <a:uFillTx/>
                <a:latin typeface="Calibri" panose="020F0502020204030204"/>
                <a:ea typeface="+mn-ea"/>
                <a:cs typeface="+mn-cs"/>
              </a:rPr>
              <a:t>Statue removal/installation and ownership</a:t>
            </a:r>
          </a:p>
          <a:p>
            <a:pPr marL="1828800" marR="0" lvl="3"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000" b="0" i="0" u="none" strike="noStrike" kern="1200" cap="none" spc="0" normalizeH="0" baseline="0" noProof="0" dirty="0" smtClean="0">
                <a:ln>
                  <a:noFill/>
                </a:ln>
                <a:solidFill>
                  <a:prstClr val="white"/>
                </a:solidFill>
                <a:effectLst/>
                <a:uLnTx/>
                <a:uFillTx/>
                <a:latin typeface="Calibri" panose="020F0502020204030204"/>
                <a:ea typeface="+mn-ea"/>
                <a:cs typeface="+mn-cs"/>
              </a:rPr>
              <a:t>Determination of permanent location</a:t>
            </a: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sng"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5" name="Group 4"/>
          <p:cNvGrpSpPr/>
          <p:nvPr/>
        </p:nvGrpSpPr>
        <p:grpSpPr>
          <a:xfrm>
            <a:off x="0" y="5852160"/>
            <a:ext cx="12192001" cy="1005840"/>
            <a:chOff x="0" y="5852160"/>
            <a:chExt cx="12192001" cy="1005840"/>
          </a:xfrm>
        </p:grpSpPr>
        <p:grpSp>
          <p:nvGrpSpPr>
            <p:cNvPr id="7" name="Group 6"/>
            <p:cNvGrpSpPr/>
            <p:nvPr/>
          </p:nvGrpSpPr>
          <p:grpSpPr>
            <a:xfrm>
              <a:off x="0" y="5852160"/>
              <a:ext cx="12192001" cy="1005840"/>
              <a:chOff x="-90616" y="5852160"/>
              <a:chExt cx="12192001" cy="1005840"/>
            </a:xfrm>
          </p:grpSpPr>
          <p:grpSp>
            <p:nvGrpSpPr>
              <p:cNvPr id="9" name="Group 8"/>
              <p:cNvGrpSpPr/>
              <p:nvPr/>
            </p:nvGrpSpPr>
            <p:grpSpPr>
              <a:xfrm>
                <a:off x="-90616" y="5852160"/>
                <a:ext cx="12192001" cy="1005840"/>
                <a:chOff x="0" y="5852160"/>
                <a:chExt cx="12192001" cy="1005840"/>
              </a:xfrm>
            </p:grpSpPr>
            <p:sp>
              <p:nvSpPr>
                <p:cNvPr id="11" name="Rectangle 10"/>
                <p:cNvSpPr/>
                <p:nvPr/>
              </p:nvSpPr>
              <p:spPr>
                <a:xfrm>
                  <a:off x="1" y="5852160"/>
                  <a:ext cx="12192000" cy="1005840"/>
                </a:xfrm>
                <a:prstGeom prst="rect">
                  <a:avLst/>
                </a:prstGeom>
                <a:solidFill>
                  <a:srgbClr val="061F5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5852160"/>
                  <a:ext cx="10058400" cy="1005840"/>
                </a:xfrm>
                <a:prstGeom prst="rect">
                  <a:avLst/>
                </a:prstGeom>
              </p:spPr>
            </p:pic>
          </p:grpSp>
          <p:sp>
            <p:nvSpPr>
              <p:cNvPr id="10" name="TextBox 9"/>
              <p:cNvSpPr txBox="1"/>
              <p:nvPr/>
            </p:nvSpPr>
            <p:spPr>
              <a:xfrm>
                <a:off x="8222111" y="5893415"/>
                <a:ext cx="3798916"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8" name="Rectangle 7"/>
            <p:cNvSpPr/>
            <p:nvPr/>
          </p:nvSpPr>
          <p:spPr>
            <a:xfrm>
              <a:off x="8535792" y="6031914"/>
              <a:ext cx="3372526"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Commission for Historical Statues </a:t>
              </a: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
              </a:r>
              <a:b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b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in </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the United States </a:t>
              </a: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Capitol</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71357775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 y="-19050"/>
            <a:ext cx="12192001" cy="6877050"/>
          </a:xfrm>
          <a:prstGeom prst="rect">
            <a:avLst/>
          </a:prstGeom>
        </p:spPr>
      </p:pic>
      <p:sp>
        <p:nvSpPr>
          <p:cNvPr id="6" name="TextBox 5"/>
          <p:cNvSpPr txBox="1"/>
          <p:nvPr/>
        </p:nvSpPr>
        <p:spPr>
          <a:xfrm flipH="1">
            <a:off x="1440868" y="514350"/>
            <a:ext cx="9439565" cy="4783812"/>
          </a:xfrm>
          <a:prstGeom prst="rect">
            <a:avLst/>
          </a:prstGeom>
          <a:solidFill>
            <a:srgbClr val="800000">
              <a:alpha val="72941"/>
            </a:srgbClr>
          </a:solid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smtClean="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prstClr val="white"/>
                </a:solidFill>
                <a:latin typeface="Calibri" panose="020F0502020204030204"/>
              </a:rPr>
              <a:t>Guidelines for Replacement Statues Address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smtClean="0">
              <a:ln>
                <a:noFill/>
              </a:ln>
              <a:solidFill>
                <a:prstClr val="white"/>
              </a:solidFill>
              <a:effectLst/>
              <a:uLnTx/>
              <a:uFillTx/>
              <a:latin typeface="Calibri" panose="020F0502020204030204"/>
              <a:ea typeface="+mn-ea"/>
              <a:cs typeface="+mn-cs"/>
            </a:endParaRPr>
          </a:p>
          <a:p>
            <a:pPr marL="12001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endParaRPr>
          </a:p>
          <a:p>
            <a:pPr marL="12001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Subject Matter</a:t>
            </a:r>
          </a:p>
          <a:p>
            <a:pPr marL="12001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endParaRPr>
          </a:p>
          <a:p>
            <a:pPr marL="12001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Material - marble </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or bronze. </a:t>
            </a:r>
          </a:p>
          <a:p>
            <a:pPr marL="914400" marR="0" lvl="2"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endParaRPr>
          </a:p>
          <a:p>
            <a:pPr marL="12001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Pedestal</a:t>
            </a:r>
          </a:p>
          <a:p>
            <a:pPr marL="12001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endParaRPr>
          </a:p>
          <a:p>
            <a:pPr marL="12001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Inscriptions</a:t>
            </a:r>
          </a:p>
          <a:p>
            <a:pPr marL="914400" marR="0" lvl="2"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 </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12001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Size and </a:t>
            </a: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Weight </a:t>
            </a:r>
          </a:p>
          <a:p>
            <a:pPr marL="12001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endParaRPr>
          </a:p>
          <a:p>
            <a:pPr marL="12001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Patina </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and </a:t>
            </a: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Coating</a:t>
            </a:r>
          </a:p>
        </p:txBody>
      </p:sp>
      <p:grpSp>
        <p:nvGrpSpPr>
          <p:cNvPr id="5" name="Group 4"/>
          <p:cNvGrpSpPr/>
          <p:nvPr/>
        </p:nvGrpSpPr>
        <p:grpSpPr>
          <a:xfrm>
            <a:off x="0" y="5852160"/>
            <a:ext cx="12192001" cy="1005840"/>
            <a:chOff x="0" y="5852160"/>
            <a:chExt cx="12192001" cy="1005840"/>
          </a:xfrm>
        </p:grpSpPr>
        <p:grpSp>
          <p:nvGrpSpPr>
            <p:cNvPr id="7" name="Group 6"/>
            <p:cNvGrpSpPr/>
            <p:nvPr/>
          </p:nvGrpSpPr>
          <p:grpSpPr>
            <a:xfrm>
              <a:off x="0" y="5852160"/>
              <a:ext cx="12192001" cy="1005840"/>
              <a:chOff x="-90616" y="5852160"/>
              <a:chExt cx="12192001" cy="1005840"/>
            </a:xfrm>
          </p:grpSpPr>
          <p:grpSp>
            <p:nvGrpSpPr>
              <p:cNvPr id="9" name="Group 8"/>
              <p:cNvGrpSpPr/>
              <p:nvPr/>
            </p:nvGrpSpPr>
            <p:grpSpPr>
              <a:xfrm>
                <a:off x="-90616" y="5852160"/>
                <a:ext cx="12192001" cy="1005840"/>
                <a:chOff x="0" y="5852160"/>
                <a:chExt cx="12192001" cy="1005840"/>
              </a:xfrm>
            </p:grpSpPr>
            <p:sp>
              <p:nvSpPr>
                <p:cNvPr id="11" name="Rectangle 10"/>
                <p:cNvSpPr/>
                <p:nvPr/>
              </p:nvSpPr>
              <p:spPr>
                <a:xfrm>
                  <a:off x="1" y="5852160"/>
                  <a:ext cx="12192000" cy="1005840"/>
                </a:xfrm>
                <a:prstGeom prst="rect">
                  <a:avLst/>
                </a:prstGeom>
                <a:solidFill>
                  <a:srgbClr val="061F5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5852160"/>
                  <a:ext cx="10058400" cy="1005840"/>
                </a:xfrm>
                <a:prstGeom prst="rect">
                  <a:avLst/>
                </a:prstGeom>
              </p:spPr>
            </p:pic>
          </p:grpSp>
          <p:sp>
            <p:nvSpPr>
              <p:cNvPr id="10" name="TextBox 9"/>
              <p:cNvSpPr txBox="1"/>
              <p:nvPr/>
            </p:nvSpPr>
            <p:spPr>
              <a:xfrm>
                <a:off x="8222111" y="5893415"/>
                <a:ext cx="3798916"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8" name="Rectangle 7"/>
            <p:cNvSpPr/>
            <p:nvPr/>
          </p:nvSpPr>
          <p:spPr>
            <a:xfrm>
              <a:off x="8535792" y="6031914"/>
              <a:ext cx="3372526"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Commission for Historical Statues </a:t>
              </a: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
              </a:r>
              <a:b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b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in </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the United States </a:t>
              </a: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Capitol</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84416309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 y="-19050"/>
            <a:ext cx="12192001" cy="6877050"/>
          </a:xfrm>
          <a:prstGeom prst="rect">
            <a:avLst/>
          </a:prstGeom>
        </p:spPr>
      </p:pic>
      <p:sp>
        <p:nvSpPr>
          <p:cNvPr id="6" name="TextBox 5"/>
          <p:cNvSpPr txBox="1"/>
          <p:nvPr/>
        </p:nvSpPr>
        <p:spPr>
          <a:xfrm flipH="1">
            <a:off x="1469443" y="555605"/>
            <a:ext cx="9439565" cy="4368820"/>
          </a:xfrm>
          <a:prstGeom prst="rect">
            <a:avLst/>
          </a:prstGeom>
          <a:solidFill>
            <a:srgbClr val="800000">
              <a:alpha val="72941"/>
            </a:srgbClr>
          </a:solid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smtClean="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prstClr val="white"/>
                </a:solidFill>
                <a:effectLst/>
                <a:uLnTx/>
                <a:uFillTx/>
                <a:latin typeface="Calibri" panose="020F0502020204030204"/>
                <a:ea typeface="+mn-ea"/>
                <a:cs typeface="+mn-cs"/>
              </a:rPr>
              <a:t>Possible Changes to Procedure </a:t>
            </a:r>
            <a:r>
              <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rPr>
              <a:t>and </a:t>
            </a:r>
            <a:r>
              <a:rPr kumimoji="0" lang="en-US" sz="2800" b="1" i="0" u="none" strike="noStrike" kern="1200" cap="none" spc="0" normalizeH="0" baseline="0" noProof="0" dirty="0" smtClean="0">
                <a:ln>
                  <a:noFill/>
                </a:ln>
                <a:solidFill>
                  <a:prstClr val="white"/>
                </a:solidFill>
                <a:effectLst/>
                <a:uLnTx/>
                <a:uFillTx/>
                <a:latin typeface="Calibri" panose="020F0502020204030204"/>
                <a:ea typeface="+mn-ea"/>
                <a:cs typeface="+mn-cs"/>
              </a:rPr>
              <a:t>Guidelines</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HR 7273 passed the U.S. House of Representatives on Wednesday that would mandate </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the removal of “all statues of individuals who voluntarily served” the </a:t>
            </a: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Confederacy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The bill specifically </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identifies five statues for </a:t>
            </a: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removal and tasks the Architect of the U.S. Capitol with identifying those that qualify for removal</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The bill appropriates funding for removal and storage</a:t>
            </a:r>
          </a:p>
        </p:txBody>
      </p:sp>
      <p:grpSp>
        <p:nvGrpSpPr>
          <p:cNvPr id="5" name="Group 4"/>
          <p:cNvGrpSpPr/>
          <p:nvPr/>
        </p:nvGrpSpPr>
        <p:grpSpPr>
          <a:xfrm>
            <a:off x="0" y="5852160"/>
            <a:ext cx="12192001" cy="1005840"/>
            <a:chOff x="0" y="5852160"/>
            <a:chExt cx="12192001" cy="1005840"/>
          </a:xfrm>
        </p:grpSpPr>
        <p:grpSp>
          <p:nvGrpSpPr>
            <p:cNvPr id="7" name="Group 6"/>
            <p:cNvGrpSpPr/>
            <p:nvPr/>
          </p:nvGrpSpPr>
          <p:grpSpPr>
            <a:xfrm>
              <a:off x="0" y="5852160"/>
              <a:ext cx="12192001" cy="1005840"/>
              <a:chOff x="-90616" y="5852160"/>
              <a:chExt cx="12192001" cy="1005840"/>
            </a:xfrm>
          </p:grpSpPr>
          <p:grpSp>
            <p:nvGrpSpPr>
              <p:cNvPr id="9" name="Group 8"/>
              <p:cNvGrpSpPr/>
              <p:nvPr/>
            </p:nvGrpSpPr>
            <p:grpSpPr>
              <a:xfrm>
                <a:off x="-90616" y="5852160"/>
                <a:ext cx="12192001" cy="1005840"/>
                <a:chOff x="0" y="5852160"/>
                <a:chExt cx="12192001" cy="1005840"/>
              </a:xfrm>
            </p:grpSpPr>
            <p:sp>
              <p:nvSpPr>
                <p:cNvPr id="11" name="Rectangle 10"/>
                <p:cNvSpPr/>
                <p:nvPr/>
              </p:nvSpPr>
              <p:spPr>
                <a:xfrm>
                  <a:off x="1" y="5852160"/>
                  <a:ext cx="12192000" cy="1005840"/>
                </a:xfrm>
                <a:prstGeom prst="rect">
                  <a:avLst/>
                </a:prstGeom>
                <a:solidFill>
                  <a:srgbClr val="061F5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5852160"/>
                  <a:ext cx="10058400" cy="1005840"/>
                </a:xfrm>
                <a:prstGeom prst="rect">
                  <a:avLst/>
                </a:prstGeom>
              </p:spPr>
            </p:pic>
          </p:grpSp>
          <p:sp>
            <p:nvSpPr>
              <p:cNvPr id="10" name="TextBox 9"/>
              <p:cNvSpPr txBox="1"/>
              <p:nvPr/>
            </p:nvSpPr>
            <p:spPr>
              <a:xfrm>
                <a:off x="8222111" y="5893415"/>
                <a:ext cx="3798916"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8" name="Rectangle 7"/>
            <p:cNvSpPr/>
            <p:nvPr/>
          </p:nvSpPr>
          <p:spPr>
            <a:xfrm>
              <a:off x="8535792" y="6031914"/>
              <a:ext cx="3372526"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Commission for Historical Statues </a:t>
              </a: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
              </a:r>
              <a:b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b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in </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the United States </a:t>
              </a: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Capitol</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41223129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 y="-19050"/>
            <a:ext cx="12192001" cy="6877050"/>
          </a:xfrm>
          <a:prstGeom prst="rect">
            <a:avLst/>
          </a:prstGeom>
        </p:spPr>
      </p:pic>
      <p:grpSp>
        <p:nvGrpSpPr>
          <p:cNvPr id="5" name="Group 4"/>
          <p:cNvGrpSpPr/>
          <p:nvPr/>
        </p:nvGrpSpPr>
        <p:grpSpPr>
          <a:xfrm>
            <a:off x="0" y="5852160"/>
            <a:ext cx="12192001" cy="1005840"/>
            <a:chOff x="0" y="5852160"/>
            <a:chExt cx="12192001" cy="1005840"/>
          </a:xfrm>
        </p:grpSpPr>
        <p:grpSp>
          <p:nvGrpSpPr>
            <p:cNvPr id="7" name="Group 6"/>
            <p:cNvGrpSpPr/>
            <p:nvPr/>
          </p:nvGrpSpPr>
          <p:grpSpPr>
            <a:xfrm>
              <a:off x="0" y="5852160"/>
              <a:ext cx="12192001" cy="1005840"/>
              <a:chOff x="-90616" y="5852160"/>
              <a:chExt cx="12192001" cy="1005840"/>
            </a:xfrm>
          </p:grpSpPr>
          <p:grpSp>
            <p:nvGrpSpPr>
              <p:cNvPr id="9" name="Group 8"/>
              <p:cNvGrpSpPr/>
              <p:nvPr/>
            </p:nvGrpSpPr>
            <p:grpSpPr>
              <a:xfrm>
                <a:off x="-90616" y="5852160"/>
                <a:ext cx="12192001" cy="1005840"/>
                <a:chOff x="0" y="5852160"/>
                <a:chExt cx="12192001" cy="1005840"/>
              </a:xfrm>
            </p:grpSpPr>
            <p:sp>
              <p:nvSpPr>
                <p:cNvPr id="11" name="Rectangle 10"/>
                <p:cNvSpPr/>
                <p:nvPr/>
              </p:nvSpPr>
              <p:spPr>
                <a:xfrm>
                  <a:off x="1" y="5852160"/>
                  <a:ext cx="12192000" cy="1005840"/>
                </a:xfrm>
                <a:prstGeom prst="rect">
                  <a:avLst/>
                </a:prstGeom>
                <a:solidFill>
                  <a:srgbClr val="061F5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5852160"/>
                  <a:ext cx="10058400" cy="1005840"/>
                </a:xfrm>
                <a:prstGeom prst="rect">
                  <a:avLst/>
                </a:prstGeom>
              </p:spPr>
            </p:pic>
          </p:grpSp>
          <p:sp>
            <p:nvSpPr>
              <p:cNvPr id="10" name="TextBox 9"/>
              <p:cNvSpPr txBox="1"/>
              <p:nvPr/>
            </p:nvSpPr>
            <p:spPr>
              <a:xfrm>
                <a:off x="8222111" y="5893415"/>
                <a:ext cx="3798916"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8" name="Rectangle 7"/>
            <p:cNvSpPr/>
            <p:nvPr/>
          </p:nvSpPr>
          <p:spPr>
            <a:xfrm>
              <a:off x="8535792" y="6031914"/>
              <a:ext cx="3372526"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Commission for Historical Statues </a:t>
              </a: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
              </a:r>
              <a:b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b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in </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the United States </a:t>
              </a: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Capitol</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3" name="Title 1"/>
          <p:cNvSpPr>
            <a:spLocks noGrp="1"/>
          </p:cNvSpPr>
          <p:nvPr>
            <p:ph type="title"/>
          </p:nvPr>
        </p:nvSpPr>
        <p:spPr>
          <a:xfrm rot="10800000" flipV="1">
            <a:off x="609596" y="514351"/>
            <a:ext cx="5283073" cy="5337810"/>
          </a:xfrm>
        </p:spPr>
        <p:txBody>
          <a:bodyPr anchor="t">
            <a:noAutofit/>
          </a:bodyPr>
          <a:lstStyle/>
          <a:p>
            <a:r>
              <a:rPr lang="en-US" dirty="0" smtClean="0">
                <a:solidFill>
                  <a:schemeClr val="bg1"/>
                </a:solidFill>
                <a:latin typeface="+mn-lt"/>
              </a:rPr>
              <a:t/>
            </a:r>
            <a:br>
              <a:rPr lang="en-US" dirty="0" smtClean="0">
                <a:solidFill>
                  <a:schemeClr val="bg1"/>
                </a:solidFill>
                <a:latin typeface="+mn-lt"/>
              </a:rPr>
            </a:br>
            <a:r>
              <a:rPr lang="en-US" dirty="0" smtClean="0">
                <a:solidFill>
                  <a:schemeClr val="bg1"/>
                </a:solidFill>
                <a:latin typeface="+mn-lt"/>
              </a:rPr>
              <a:t>MEETING of the COMMISSION for HISTORICAL </a:t>
            </a:r>
            <a:r>
              <a:rPr lang="en-US" dirty="0">
                <a:solidFill>
                  <a:schemeClr val="bg1"/>
                </a:solidFill>
                <a:latin typeface="+mn-lt"/>
              </a:rPr>
              <a:t>STATUES </a:t>
            </a:r>
            <a:r>
              <a:rPr lang="en-US" dirty="0" smtClean="0">
                <a:solidFill>
                  <a:schemeClr val="bg1"/>
                </a:solidFill>
                <a:latin typeface="+mn-lt"/>
              </a:rPr>
              <a:t/>
            </a:r>
            <a:br>
              <a:rPr lang="en-US" dirty="0" smtClean="0">
                <a:solidFill>
                  <a:schemeClr val="bg1"/>
                </a:solidFill>
                <a:latin typeface="+mn-lt"/>
              </a:rPr>
            </a:br>
            <a:r>
              <a:rPr lang="en-US" dirty="0" smtClean="0">
                <a:solidFill>
                  <a:schemeClr val="bg1"/>
                </a:solidFill>
                <a:latin typeface="+mn-lt"/>
              </a:rPr>
              <a:t>in the </a:t>
            </a:r>
            <a:r>
              <a:rPr lang="en-US" dirty="0">
                <a:solidFill>
                  <a:schemeClr val="bg1"/>
                </a:solidFill>
                <a:latin typeface="+mn-lt"/>
              </a:rPr>
              <a:t>UNITED STATES CAPITOL </a:t>
            </a:r>
            <a:r>
              <a:rPr lang="en-US" sz="2400" dirty="0" smtClean="0">
                <a:solidFill>
                  <a:schemeClr val="bg1"/>
                </a:solidFill>
              </a:rPr>
              <a:t/>
            </a:r>
            <a:br>
              <a:rPr lang="en-US" sz="2400" dirty="0" smtClean="0">
                <a:solidFill>
                  <a:schemeClr val="bg1"/>
                </a:solidFill>
              </a:rPr>
            </a:br>
            <a:r>
              <a:rPr lang="en-US" sz="2400" dirty="0" smtClean="0">
                <a:solidFill>
                  <a:schemeClr val="bg1"/>
                </a:solidFill>
              </a:rPr>
              <a:t/>
            </a:r>
            <a:br>
              <a:rPr lang="en-US" sz="2400" dirty="0" smtClean="0">
                <a:solidFill>
                  <a:schemeClr val="bg1"/>
                </a:solidFill>
              </a:rPr>
            </a:br>
            <a:r>
              <a:rPr lang="en-US" sz="2700" dirty="0" smtClean="0">
                <a:solidFill>
                  <a:schemeClr val="bg1"/>
                </a:solidFill>
                <a:latin typeface="+mn-lt"/>
              </a:rPr>
              <a:t>9:30 </a:t>
            </a:r>
            <a:r>
              <a:rPr lang="en-US" sz="2700" dirty="0">
                <a:solidFill>
                  <a:schemeClr val="bg1"/>
                </a:solidFill>
                <a:latin typeface="+mn-lt"/>
              </a:rPr>
              <a:t>a.m. </a:t>
            </a:r>
            <a:r>
              <a:rPr lang="en-US" sz="2700" dirty="0" smtClean="0">
                <a:solidFill>
                  <a:schemeClr val="bg1"/>
                </a:solidFill>
                <a:latin typeface="+mn-lt"/>
              </a:rPr>
              <a:t>  July </a:t>
            </a:r>
            <a:r>
              <a:rPr lang="en-US" sz="2700" dirty="0">
                <a:solidFill>
                  <a:schemeClr val="bg1"/>
                </a:solidFill>
                <a:latin typeface="+mn-lt"/>
              </a:rPr>
              <a:t>24, </a:t>
            </a:r>
            <a:r>
              <a:rPr lang="en-US" sz="2700" dirty="0" smtClean="0">
                <a:solidFill>
                  <a:schemeClr val="bg1"/>
                </a:solidFill>
                <a:latin typeface="+mn-lt"/>
              </a:rPr>
              <a:t>2020 </a:t>
            </a:r>
            <a:br>
              <a:rPr lang="en-US" sz="2700" dirty="0" smtClean="0">
                <a:solidFill>
                  <a:schemeClr val="bg1"/>
                </a:solidFill>
                <a:latin typeface="+mn-lt"/>
              </a:rPr>
            </a:br>
            <a:r>
              <a:rPr lang="en-US" sz="1800" dirty="0" smtClean="0">
                <a:solidFill>
                  <a:schemeClr val="bg1"/>
                </a:solidFill>
                <a:latin typeface="+mn-lt"/>
              </a:rPr>
              <a:t>(this meeting will take place online) </a:t>
            </a:r>
            <a:r>
              <a:rPr lang="en-US" sz="2000" dirty="0" smtClean="0">
                <a:solidFill>
                  <a:schemeClr val="bg1"/>
                </a:solidFill>
                <a:latin typeface="+mn-lt"/>
              </a:rPr>
              <a:t/>
            </a:r>
            <a:br>
              <a:rPr lang="en-US" sz="2000" dirty="0" smtClean="0">
                <a:solidFill>
                  <a:schemeClr val="bg1"/>
                </a:solidFill>
                <a:latin typeface="+mn-lt"/>
              </a:rPr>
            </a:br>
            <a:endParaRPr lang="en-US" sz="2400" dirty="0">
              <a:solidFill>
                <a:schemeClr val="bg1"/>
              </a:solidFill>
              <a:latin typeface="+mn-lt"/>
            </a:endParaRPr>
          </a:p>
        </p:txBody>
      </p:sp>
      <p:sp>
        <p:nvSpPr>
          <p:cNvPr id="14" name="TextBox 13"/>
          <p:cNvSpPr txBox="1"/>
          <p:nvPr/>
        </p:nvSpPr>
        <p:spPr>
          <a:xfrm flipH="1">
            <a:off x="6095999" y="514351"/>
            <a:ext cx="5495925" cy="5010150"/>
          </a:xfrm>
          <a:prstGeom prst="rect">
            <a:avLst/>
          </a:prstGeom>
          <a:solidFill>
            <a:srgbClr val="800000">
              <a:alpha val="72941"/>
            </a:srgbClr>
          </a:solidFill>
        </p:spPr>
        <p:txBody>
          <a:bodyPr wrap="square" rtlCol="0">
            <a:noAutofit/>
          </a:bodyPr>
          <a:lstStyle/>
          <a:p>
            <a:endParaRPr lang="en-US" sz="2000" dirty="0" smtClean="0">
              <a:solidFill>
                <a:schemeClr val="bg1"/>
              </a:solidFill>
            </a:endParaRPr>
          </a:p>
          <a:p>
            <a:pPr algn="ctr"/>
            <a:r>
              <a:rPr lang="en-US" sz="2000" u="sng" dirty="0" smtClean="0">
                <a:solidFill>
                  <a:schemeClr val="bg1"/>
                </a:solidFill>
              </a:rPr>
              <a:t>AGENDA</a:t>
            </a:r>
            <a:r>
              <a:rPr lang="en-US" sz="2000" dirty="0" smtClean="0">
                <a:solidFill>
                  <a:schemeClr val="bg1"/>
                </a:solidFill>
              </a:rPr>
              <a:t> </a:t>
            </a:r>
          </a:p>
          <a:p>
            <a:pPr algn="ctr"/>
            <a:r>
              <a:rPr lang="en-US" sz="2000" dirty="0">
                <a:solidFill>
                  <a:schemeClr val="bg1"/>
                </a:solidFill>
              </a:rPr>
              <a:t/>
            </a:r>
            <a:br>
              <a:rPr lang="en-US" sz="2000" dirty="0">
                <a:solidFill>
                  <a:schemeClr val="bg1"/>
                </a:solidFill>
              </a:rPr>
            </a:br>
            <a:r>
              <a:rPr lang="en-US" sz="1600" dirty="0" smtClean="0">
                <a:solidFill>
                  <a:schemeClr val="bg1"/>
                </a:solidFill>
              </a:rPr>
              <a:t>Call </a:t>
            </a:r>
            <a:r>
              <a:rPr lang="en-US" sz="1600" dirty="0">
                <a:solidFill>
                  <a:schemeClr val="bg1"/>
                </a:solidFill>
              </a:rPr>
              <a:t>to </a:t>
            </a:r>
            <a:r>
              <a:rPr lang="en-US" sz="1600" dirty="0" smtClean="0">
                <a:solidFill>
                  <a:schemeClr val="bg1"/>
                </a:solidFill>
              </a:rPr>
              <a:t>Order by Julie </a:t>
            </a:r>
            <a:r>
              <a:rPr lang="en-US" sz="1600" dirty="0">
                <a:solidFill>
                  <a:schemeClr val="bg1"/>
                </a:solidFill>
              </a:rPr>
              <a:t>Langan, </a:t>
            </a:r>
            <a:r>
              <a:rPr lang="en-US" sz="1600" dirty="0" smtClean="0">
                <a:solidFill>
                  <a:schemeClr val="bg1"/>
                </a:solidFill>
              </a:rPr>
              <a:t>Ex-Officio </a:t>
            </a:r>
            <a:r>
              <a:rPr lang="en-US" sz="1600" dirty="0">
                <a:solidFill>
                  <a:schemeClr val="bg1"/>
                </a:solidFill>
              </a:rPr>
              <a:t>Member </a:t>
            </a:r>
            <a:br>
              <a:rPr lang="en-US" sz="1600" dirty="0">
                <a:solidFill>
                  <a:schemeClr val="bg1"/>
                </a:solidFill>
              </a:rPr>
            </a:br>
            <a:r>
              <a:rPr lang="en-US" sz="1600" dirty="0" smtClean="0">
                <a:solidFill>
                  <a:schemeClr val="bg1"/>
                </a:solidFill>
              </a:rPr>
              <a:t>Roll </a:t>
            </a:r>
            <a:r>
              <a:rPr lang="en-US" sz="1600" dirty="0">
                <a:solidFill>
                  <a:schemeClr val="bg1"/>
                </a:solidFill>
              </a:rPr>
              <a:t>Call </a:t>
            </a:r>
            <a:r>
              <a:rPr lang="en-US" sz="1600" dirty="0" smtClean="0">
                <a:solidFill>
                  <a:schemeClr val="bg1"/>
                </a:solidFill>
              </a:rPr>
              <a:t>of Attendees</a:t>
            </a:r>
            <a:r>
              <a:rPr lang="en-US" sz="1600" dirty="0">
                <a:solidFill>
                  <a:schemeClr val="bg1"/>
                </a:solidFill>
              </a:rPr>
              <a:t/>
            </a:r>
            <a:br>
              <a:rPr lang="en-US" sz="1600" dirty="0">
                <a:solidFill>
                  <a:schemeClr val="bg1"/>
                </a:solidFill>
              </a:rPr>
            </a:br>
            <a:r>
              <a:rPr lang="en-US" sz="1600" dirty="0" smtClean="0">
                <a:solidFill>
                  <a:schemeClr val="bg1"/>
                </a:solidFill>
              </a:rPr>
              <a:t>Approval </a:t>
            </a:r>
            <a:r>
              <a:rPr lang="en-US" sz="1600" dirty="0">
                <a:solidFill>
                  <a:schemeClr val="bg1"/>
                </a:solidFill>
              </a:rPr>
              <a:t>of Meeting Agenda </a:t>
            </a:r>
            <a:br>
              <a:rPr lang="en-US" sz="1600" dirty="0">
                <a:solidFill>
                  <a:schemeClr val="bg1"/>
                </a:solidFill>
              </a:rPr>
            </a:br>
            <a:r>
              <a:rPr lang="en-US" sz="1600" dirty="0" smtClean="0">
                <a:solidFill>
                  <a:schemeClr val="bg1"/>
                </a:solidFill>
              </a:rPr>
              <a:t>Approval </a:t>
            </a:r>
            <a:r>
              <a:rPr lang="en-US" sz="1600" dirty="0">
                <a:solidFill>
                  <a:schemeClr val="bg1"/>
                </a:solidFill>
              </a:rPr>
              <a:t>of July 1, 2020 Meeting Minutes </a:t>
            </a:r>
            <a:endParaRPr lang="en-US" sz="1600" dirty="0" smtClean="0">
              <a:solidFill>
                <a:schemeClr val="bg1"/>
              </a:solidFill>
            </a:endParaRPr>
          </a:p>
          <a:p>
            <a:pPr algn="ctr"/>
            <a:r>
              <a:rPr lang="en-US" sz="1600" dirty="0" smtClean="0">
                <a:solidFill>
                  <a:schemeClr val="bg1"/>
                </a:solidFill>
              </a:rPr>
              <a:t>Election </a:t>
            </a:r>
            <a:r>
              <a:rPr lang="en-US" sz="1600" dirty="0">
                <a:solidFill>
                  <a:schemeClr val="bg1"/>
                </a:solidFill>
              </a:rPr>
              <a:t>of Chair &amp; Vice Chair </a:t>
            </a:r>
            <a:br>
              <a:rPr lang="en-US" sz="1600" dirty="0">
                <a:solidFill>
                  <a:schemeClr val="bg1"/>
                </a:solidFill>
              </a:rPr>
            </a:br>
            <a:r>
              <a:rPr lang="en-US" sz="1600" dirty="0" smtClean="0">
                <a:solidFill>
                  <a:schemeClr val="bg1"/>
                </a:solidFill>
              </a:rPr>
              <a:t>Overview </a:t>
            </a:r>
            <a:r>
              <a:rPr lang="en-US" sz="1600" dirty="0">
                <a:solidFill>
                  <a:schemeClr val="bg1"/>
                </a:solidFill>
              </a:rPr>
              <a:t>of Commission Responsibilities </a:t>
            </a:r>
            <a:br>
              <a:rPr lang="en-US" sz="1600" dirty="0">
                <a:solidFill>
                  <a:schemeClr val="bg1"/>
                </a:solidFill>
              </a:rPr>
            </a:br>
            <a:r>
              <a:rPr lang="en-US" sz="1600" dirty="0" smtClean="0">
                <a:solidFill>
                  <a:schemeClr val="bg1"/>
                </a:solidFill>
              </a:rPr>
              <a:t>Overview </a:t>
            </a:r>
            <a:r>
              <a:rPr lang="en-US" sz="1600" dirty="0">
                <a:solidFill>
                  <a:schemeClr val="bg1"/>
                </a:solidFill>
              </a:rPr>
              <a:t>of Statuary Hall and Robert E. Lee Statue </a:t>
            </a:r>
            <a:br>
              <a:rPr lang="en-US" sz="1600" dirty="0">
                <a:solidFill>
                  <a:schemeClr val="bg1"/>
                </a:solidFill>
              </a:rPr>
            </a:br>
            <a:r>
              <a:rPr lang="en-US" sz="1600" dirty="0" smtClean="0">
                <a:solidFill>
                  <a:schemeClr val="bg1"/>
                </a:solidFill>
              </a:rPr>
              <a:t>Remarks </a:t>
            </a:r>
            <a:r>
              <a:rPr lang="en-US" sz="1600" dirty="0">
                <a:solidFill>
                  <a:schemeClr val="bg1"/>
                </a:solidFill>
              </a:rPr>
              <a:t>from Governor Ralph S. Northam </a:t>
            </a:r>
            <a:br>
              <a:rPr lang="en-US" sz="1600" dirty="0">
                <a:solidFill>
                  <a:schemeClr val="bg1"/>
                </a:solidFill>
              </a:rPr>
            </a:br>
            <a:r>
              <a:rPr lang="en-US" sz="1600" dirty="0" smtClean="0">
                <a:solidFill>
                  <a:schemeClr val="bg1"/>
                </a:solidFill>
              </a:rPr>
              <a:t>Overview </a:t>
            </a:r>
            <a:r>
              <a:rPr lang="en-US" sz="1600" dirty="0">
                <a:solidFill>
                  <a:schemeClr val="bg1"/>
                </a:solidFill>
              </a:rPr>
              <a:t>of Statue Removal Process </a:t>
            </a:r>
            <a:br>
              <a:rPr lang="en-US" sz="1600" dirty="0">
                <a:solidFill>
                  <a:schemeClr val="bg1"/>
                </a:solidFill>
              </a:rPr>
            </a:br>
            <a:r>
              <a:rPr lang="en-US" sz="1600" b="1" dirty="0" smtClean="0">
                <a:solidFill>
                  <a:schemeClr val="accent4"/>
                </a:solidFill>
              </a:rPr>
              <a:t>Public </a:t>
            </a:r>
            <a:r>
              <a:rPr lang="en-US" sz="1600" b="1" dirty="0">
                <a:solidFill>
                  <a:schemeClr val="accent4"/>
                </a:solidFill>
              </a:rPr>
              <a:t>Comment (90 minutes) </a:t>
            </a:r>
            <a:br>
              <a:rPr lang="en-US" sz="1600" b="1" dirty="0">
                <a:solidFill>
                  <a:schemeClr val="accent4"/>
                </a:solidFill>
              </a:rPr>
            </a:br>
            <a:r>
              <a:rPr lang="en-US" sz="1600" dirty="0" smtClean="0">
                <a:solidFill>
                  <a:schemeClr val="bg1"/>
                </a:solidFill>
              </a:rPr>
              <a:t>Overview </a:t>
            </a:r>
            <a:r>
              <a:rPr lang="en-US" sz="1600" dirty="0">
                <a:solidFill>
                  <a:schemeClr val="bg1"/>
                </a:solidFill>
              </a:rPr>
              <a:t>of Written Public Comments </a:t>
            </a:r>
            <a:br>
              <a:rPr lang="en-US" sz="1600" dirty="0">
                <a:solidFill>
                  <a:schemeClr val="bg1"/>
                </a:solidFill>
              </a:rPr>
            </a:br>
            <a:r>
              <a:rPr lang="en-US" sz="1600" dirty="0" smtClean="0">
                <a:solidFill>
                  <a:schemeClr val="bg1"/>
                </a:solidFill>
              </a:rPr>
              <a:t>Board </a:t>
            </a:r>
            <a:r>
              <a:rPr lang="en-US" sz="1600" dirty="0">
                <a:solidFill>
                  <a:schemeClr val="bg1"/>
                </a:solidFill>
              </a:rPr>
              <a:t>Discussion Regarding Removal of Robert E. Lee Statue </a:t>
            </a:r>
            <a:br>
              <a:rPr lang="en-US" sz="1600" dirty="0">
                <a:solidFill>
                  <a:schemeClr val="bg1"/>
                </a:solidFill>
              </a:rPr>
            </a:br>
            <a:r>
              <a:rPr lang="en-US" sz="1600" dirty="0" smtClean="0">
                <a:solidFill>
                  <a:schemeClr val="bg1"/>
                </a:solidFill>
              </a:rPr>
              <a:t>Next </a:t>
            </a:r>
            <a:r>
              <a:rPr lang="en-US" sz="1600" dirty="0">
                <a:solidFill>
                  <a:schemeClr val="bg1"/>
                </a:solidFill>
              </a:rPr>
              <a:t>Steps </a:t>
            </a:r>
            <a:endParaRPr lang="en-US" sz="1600" dirty="0" smtClean="0">
              <a:solidFill>
                <a:schemeClr val="bg1"/>
              </a:solidFill>
            </a:endParaRPr>
          </a:p>
          <a:p>
            <a:pPr algn="ctr"/>
            <a:endParaRPr lang="en-US" sz="1600" dirty="0" smtClean="0">
              <a:solidFill>
                <a:schemeClr val="bg1"/>
              </a:solidFill>
            </a:endParaRPr>
          </a:p>
          <a:p>
            <a:pPr algn="ctr"/>
            <a:r>
              <a:rPr lang="en-US" sz="1600" dirty="0" smtClean="0">
                <a:solidFill>
                  <a:schemeClr val="bg1"/>
                </a:solidFill>
              </a:rPr>
              <a:t>Adjourn</a:t>
            </a:r>
            <a:endParaRPr lang="en-US" dirty="0"/>
          </a:p>
        </p:txBody>
      </p:sp>
    </p:spTree>
    <p:extLst>
      <p:ext uri="{BB962C8B-B14F-4D97-AF65-F5344CB8AC3E}">
        <p14:creationId xmlns:p14="http://schemas.microsoft.com/office/powerpoint/2010/main" val="358046423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422297"/>
            <a:ext cx="12192001" cy="7274456"/>
          </a:xfrm>
          <a:prstGeom prst="rect">
            <a:avLst/>
          </a:prstGeom>
        </p:spPr>
      </p:pic>
      <p:sp>
        <p:nvSpPr>
          <p:cNvPr id="2" name="Title 1"/>
          <p:cNvSpPr>
            <a:spLocks noGrp="1"/>
          </p:cNvSpPr>
          <p:nvPr>
            <p:ph type="title"/>
          </p:nvPr>
        </p:nvSpPr>
        <p:spPr>
          <a:xfrm rot="10800000" flipV="1">
            <a:off x="605443" y="1581149"/>
            <a:ext cx="8268260" cy="3896767"/>
          </a:xfrm>
        </p:spPr>
        <p:txBody>
          <a:bodyPr anchor="t">
            <a:normAutofit/>
          </a:bodyPr>
          <a:lstStyle/>
          <a:p>
            <a:r>
              <a:rPr lang="en-US" b="1" dirty="0" smtClean="0">
                <a:solidFill>
                  <a:schemeClr val="bg1"/>
                </a:solidFill>
              </a:rPr>
              <a:t/>
            </a:r>
            <a:br>
              <a:rPr lang="en-US" b="1" dirty="0" smtClean="0">
                <a:solidFill>
                  <a:schemeClr val="bg1"/>
                </a:solidFill>
              </a:rPr>
            </a:br>
            <a:r>
              <a:rPr lang="en-US" b="1" dirty="0" smtClean="0">
                <a:solidFill>
                  <a:schemeClr val="bg1"/>
                </a:solidFill>
              </a:rPr>
              <a:t>Public Comment</a:t>
            </a:r>
            <a:endParaRPr lang="en-US" sz="2400" dirty="0">
              <a:solidFill>
                <a:schemeClr val="bg1"/>
              </a:solidFill>
              <a:latin typeface="+mn-lt"/>
            </a:endParaRPr>
          </a:p>
        </p:txBody>
      </p:sp>
      <p:grpSp>
        <p:nvGrpSpPr>
          <p:cNvPr id="12" name="Group 11"/>
          <p:cNvGrpSpPr/>
          <p:nvPr/>
        </p:nvGrpSpPr>
        <p:grpSpPr>
          <a:xfrm>
            <a:off x="0" y="5852160"/>
            <a:ext cx="12192001" cy="1005840"/>
            <a:chOff x="-90616" y="5852160"/>
            <a:chExt cx="12192001" cy="1005840"/>
          </a:xfrm>
        </p:grpSpPr>
        <p:grpSp>
          <p:nvGrpSpPr>
            <p:cNvPr id="13" name="Group 12"/>
            <p:cNvGrpSpPr/>
            <p:nvPr/>
          </p:nvGrpSpPr>
          <p:grpSpPr>
            <a:xfrm>
              <a:off x="-90616" y="5852160"/>
              <a:ext cx="12192001" cy="1005840"/>
              <a:chOff x="0" y="5852160"/>
              <a:chExt cx="12192001" cy="1005840"/>
            </a:xfrm>
          </p:grpSpPr>
          <p:sp>
            <p:nvSpPr>
              <p:cNvPr id="15" name="Rectangle 14"/>
              <p:cNvSpPr/>
              <p:nvPr/>
            </p:nvSpPr>
            <p:spPr>
              <a:xfrm>
                <a:off x="1" y="5852160"/>
                <a:ext cx="12192000" cy="1005840"/>
              </a:xfrm>
              <a:prstGeom prst="rect">
                <a:avLst/>
              </a:prstGeom>
              <a:solidFill>
                <a:srgbClr val="061F5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6" name="Picture 1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5852160"/>
                <a:ext cx="10058400" cy="1005840"/>
              </a:xfrm>
              <a:prstGeom prst="rect">
                <a:avLst/>
              </a:prstGeom>
            </p:spPr>
          </p:pic>
        </p:grpSp>
        <p:sp>
          <p:nvSpPr>
            <p:cNvPr id="14" name="TextBox 13"/>
            <p:cNvSpPr txBox="1"/>
            <p:nvPr/>
          </p:nvSpPr>
          <p:spPr>
            <a:xfrm>
              <a:off x="8222111" y="5893415"/>
              <a:ext cx="3798916"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8" name="Rectangle 7"/>
          <p:cNvSpPr/>
          <p:nvPr/>
        </p:nvSpPr>
        <p:spPr>
          <a:xfrm>
            <a:off x="8535792" y="6031914"/>
            <a:ext cx="3372526"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Commission for Historical Statues </a:t>
            </a: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
            </a:r>
            <a:b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b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in </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the United States </a:t>
            </a: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Capitol</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962910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 y="-19050"/>
            <a:ext cx="12192001" cy="6877050"/>
          </a:xfrm>
          <a:prstGeom prst="rect">
            <a:avLst/>
          </a:prstGeom>
        </p:spPr>
      </p:pic>
      <p:grpSp>
        <p:nvGrpSpPr>
          <p:cNvPr id="5" name="Group 4"/>
          <p:cNvGrpSpPr/>
          <p:nvPr/>
        </p:nvGrpSpPr>
        <p:grpSpPr>
          <a:xfrm>
            <a:off x="0" y="5852160"/>
            <a:ext cx="12192001" cy="1005840"/>
            <a:chOff x="0" y="5852160"/>
            <a:chExt cx="12192001" cy="1005840"/>
          </a:xfrm>
        </p:grpSpPr>
        <p:grpSp>
          <p:nvGrpSpPr>
            <p:cNvPr id="7" name="Group 6"/>
            <p:cNvGrpSpPr/>
            <p:nvPr/>
          </p:nvGrpSpPr>
          <p:grpSpPr>
            <a:xfrm>
              <a:off x="0" y="5852160"/>
              <a:ext cx="12192001" cy="1005840"/>
              <a:chOff x="-90616" y="5852160"/>
              <a:chExt cx="12192001" cy="1005840"/>
            </a:xfrm>
          </p:grpSpPr>
          <p:grpSp>
            <p:nvGrpSpPr>
              <p:cNvPr id="9" name="Group 8"/>
              <p:cNvGrpSpPr/>
              <p:nvPr/>
            </p:nvGrpSpPr>
            <p:grpSpPr>
              <a:xfrm>
                <a:off x="-90616" y="5852160"/>
                <a:ext cx="12192001" cy="1005840"/>
                <a:chOff x="0" y="5852160"/>
                <a:chExt cx="12192001" cy="1005840"/>
              </a:xfrm>
            </p:grpSpPr>
            <p:sp>
              <p:nvSpPr>
                <p:cNvPr id="11" name="Rectangle 10"/>
                <p:cNvSpPr/>
                <p:nvPr/>
              </p:nvSpPr>
              <p:spPr>
                <a:xfrm>
                  <a:off x="1" y="5852160"/>
                  <a:ext cx="12192000" cy="1005840"/>
                </a:xfrm>
                <a:prstGeom prst="rect">
                  <a:avLst/>
                </a:prstGeom>
                <a:solidFill>
                  <a:srgbClr val="061F5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5852160"/>
                  <a:ext cx="10058400" cy="1005840"/>
                </a:xfrm>
                <a:prstGeom prst="rect">
                  <a:avLst/>
                </a:prstGeom>
              </p:spPr>
            </p:pic>
          </p:grpSp>
          <p:sp>
            <p:nvSpPr>
              <p:cNvPr id="10" name="TextBox 9"/>
              <p:cNvSpPr txBox="1"/>
              <p:nvPr/>
            </p:nvSpPr>
            <p:spPr>
              <a:xfrm>
                <a:off x="8222111" y="5893415"/>
                <a:ext cx="3798916"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8" name="Rectangle 7"/>
            <p:cNvSpPr/>
            <p:nvPr/>
          </p:nvSpPr>
          <p:spPr>
            <a:xfrm>
              <a:off x="8535792" y="6031914"/>
              <a:ext cx="3372526"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Commission for Historical Statues </a:t>
              </a: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
              </a:r>
              <a:b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b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in </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the United States </a:t>
              </a: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Capitol</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3" name="Title 1"/>
          <p:cNvSpPr>
            <a:spLocks noGrp="1"/>
          </p:cNvSpPr>
          <p:nvPr>
            <p:ph type="title"/>
          </p:nvPr>
        </p:nvSpPr>
        <p:spPr>
          <a:xfrm rot="10800000" flipV="1">
            <a:off x="609596" y="514351"/>
            <a:ext cx="5283073" cy="5337810"/>
          </a:xfrm>
        </p:spPr>
        <p:txBody>
          <a:bodyPr anchor="t">
            <a:noAutofit/>
          </a:bodyPr>
          <a:lstStyle/>
          <a:p>
            <a:r>
              <a:rPr lang="en-US" dirty="0" smtClean="0">
                <a:solidFill>
                  <a:schemeClr val="bg1"/>
                </a:solidFill>
                <a:latin typeface="+mn-lt"/>
              </a:rPr>
              <a:t/>
            </a:r>
            <a:br>
              <a:rPr lang="en-US" dirty="0" smtClean="0">
                <a:solidFill>
                  <a:schemeClr val="bg1"/>
                </a:solidFill>
                <a:latin typeface="+mn-lt"/>
              </a:rPr>
            </a:br>
            <a:r>
              <a:rPr lang="en-US" dirty="0" smtClean="0">
                <a:solidFill>
                  <a:schemeClr val="bg1"/>
                </a:solidFill>
                <a:latin typeface="+mn-lt"/>
              </a:rPr>
              <a:t>MEETING of the COMMISSION for HISTORICAL </a:t>
            </a:r>
            <a:r>
              <a:rPr lang="en-US" dirty="0">
                <a:solidFill>
                  <a:schemeClr val="bg1"/>
                </a:solidFill>
                <a:latin typeface="+mn-lt"/>
              </a:rPr>
              <a:t>STATUES </a:t>
            </a:r>
            <a:r>
              <a:rPr lang="en-US" dirty="0" smtClean="0">
                <a:solidFill>
                  <a:schemeClr val="bg1"/>
                </a:solidFill>
                <a:latin typeface="+mn-lt"/>
              </a:rPr>
              <a:t/>
            </a:r>
            <a:br>
              <a:rPr lang="en-US" dirty="0" smtClean="0">
                <a:solidFill>
                  <a:schemeClr val="bg1"/>
                </a:solidFill>
                <a:latin typeface="+mn-lt"/>
              </a:rPr>
            </a:br>
            <a:r>
              <a:rPr lang="en-US" dirty="0" smtClean="0">
                <a:solidFill>
                  <a:schemeClr val="bg1"/>
                </a:solidFill>
                <a:latin typeface="+mn-lt"/>
              </a:rPr>
              <a:t>in the </a:t>
            </a:r>
            <a:r>
              <a:rPr lang="en-US" dirty="0">
                <a:solidFill>
                  <a:schemeClr val="bg1"/>
                </a:solidFill>
                <a:latin typeface="+mn-lt"/>
              </a:rPr>
              <a:t>UNITED STATES CAPITOL </a:t>
            </a:r>
            <a:r>
              <a:rPr lang="en-US" sz="2400" dirty="0" smtClean="0">
                <a:solidFill>
                  <a:schemeClr val="bg1"/>
                </a:solidFill>
              </a:rPr>
              <a:t/>
            </a:r>
            <a:br>
              <a:rPr lang="en-US" sz="2400" dirty="0" smtClean="0">
                <a:solidFill>
                  <a:schemeClr val="bg1"/>
                </a:solidFill>
              </a:rPr>
            </a:br>
            <a:r>
              <a:rPr lang="en-US" sz="2400" dirty="0" smtClean="0">
                <a:solidFill>
                  <a:schemeClr val="bg1"/>
                </a:solidFill>
              </a:rPr>
              <a:t/>
            </a:r>
            <a:br>
              <a:rPr lang="en-US" sz="2400" dirty="0" smtClean="0">
                <a:solidFill>
                  <a:schemeClr val="bg1"/>
                </a:solidFill>
              </a:rPr>
            </a:br>
            <a:r>
              <a:rPr lang="en-US" sz="2700" dirty="0" smtClean="0">
                <a:solidFill>
                  <a:schemeClr val="bg1"/>
                </a:solidFill>
                <a:latin typeface="+mn-lt"/>
              </a:rPr>
              <a:t>9:30 </a:t>
            </a:r>
            <a:r>
              <a:rPr lang="en-US" sz="2700" dirty="0">
                <a:solidFill>
                  <a:schemeClr val="bg1"/>
                </a:solidFill>
                <a:latin typeface="+mn-lt"/>
              </a:rPr>
              <a:t>a.m. </a:t>
            </a:r>
            <a:r>
              <a:rPr lang="en-US" sz="2700" dirty="0" smtClean="0">
                <a:solidFill>
                  <a:schemeClr val="bg1"/>
                </a:solidFill>
                <a:latin typeface="+mn-lt"/>
              </a:rPr>
              <a:t>  July </a:t>
            </a:r>
            <a:r>
              <a:rPr lang="en-US" sz="2700" dirty="0">
                <a:solidFill>
                  <a:schemeClr val="bg1"/>
                </a:solidFill>
                <a:latin typeface="+mn-lt"/>
              </a:rPr>
              <a:t>24, </a:t>
            </a:r>
            <a:r>
              <a:rPr lang="en-US" sz="2700" dirty="0" smtClean="0">
                <a:solidFill>
                  <a:schemeClr val="bg1"/>
                </a:solidFill>
                <a:latin typeface="+mn-lt"/>
              </a:rPr>
              <a:t>2020 </a:t>
            </a:r>
            <a:br>
              <a:rPr lang="en-US" sz="2700" dirty="0" smtClean="0">
                <a:solidFill>
                  <a:schemeClr val="bg1"/>
                </a:solidFill>
                <a:latin typeface="+mn-lt"/>
              </a:rPr>
            </a:br>
            <a:r>
              <a:rPr lang="en-US" sz="1800" dirty="0" smtClean="0">
                <a:solidFill>
                  <a:schemeClr val="bg1"/>
                </a:solidFill>
                <a:latin typeface="+mn-lt"/>
              </a:rPr>
              <a:t>(this meeting will take place online) </a:t>
            </a:r>
            <a:r>
              <a:rPr lang="en-US" sz="2000" dirty="0" smtClean="0">
                <a:solidFill>
                  <a:schemeClr val="bg1"/>
                </a:solidFill>
                <a:latin typeface="+mn-lt"/>
              </a:rPr>
              <a:t/>
            </a:r>
            <a:br>
              <a:rPr lang="en-US" sz="2000" dirty="0" smtClean="0">
                <a:solidFill>
                  <a:schemeClr val="bg1"/>
                </a:solidFill>
                <a:latin typeface="+mn-lt"/>
              </a:rPr>
            </a:br>
            <a:endParaRPr lang="en-US" sz="2400" dirty="0">
              <a:solidFill>
                <a:schemeClr val="bg1"/>
              </a:solidFill>
              <a:latin typeface="+mn-lt"/>
            </a:endParaRPr>
          </a:p>
        </p:txBody>
      </p:sp>
      <p:sp>
        <p:nvSpPr>
          <p:cNvPr id="14" name="TextBox 13"/>
          <p:cNvSpPr txBox="1"/>
          <p:nvPr/>
        </p:nvSpPr>
        <p:spPr>
          <a:xfrm flipH="1">
            <a:off x="6095999" y="514351"/>
            <a:ext cx="5495925" cy="5010150"/>
          </a:xfrm>
          <a:prstGeom prst="rect">
            <a:avLst/>
          </a:prstGeom>
          <a:solidFill>
            <a:srgbClr val="800000">
              <a:alpha val="72941"/>
            </a:srgbClr>
          </a:solidFill>
        </p:spPr>
        <p:txBody>
          <a:bodyPr wrap="square" rtlCol="0">
            <a:noAutofit/>
          </a:bodyPr>
          <a:lstStyle/>
          <a:p>
            <a:endParaRPr lang="en-US" sz="2000" dirty="0" smtClean="0">
              <a:solidFill>
                <a:schemeClr val="bg1"/>
              </a:solidFill>
            </a:endParaRPr>
          </a:p>
          <a:p>
            <a:pPr algn="ctr"/>
            <a:r>
              <a:rPr lang="en-US" sz="2000" u="sng" dirty="0" smtClean="0">
                <a:solidFill>
                  <a:schemeClr val="bg1"/>
                </a:solidFill>
              </a:rPr>
              <a:t>AGENDA</a:t>
            </a:r>
            <a:r>
              <a:rPr lang="en-US" sz="2000" dirty="0" smtClean="0">
                <a:solidFill>
                  <a:schemeClr val="bg1"/>
                </a:solidFill>
              </a:rPr>
              <a:t> </a:t>
            </a:r>
          </a:p>
          <a:p>
            <a:pPr algn="ctr"/>
            <a:r>
              <a:rPr lang="en-US" sz="2000" dirty="0">
                <a:solidFill>
                  <a:schemeClr val="bg1"/>
                </a:solidFill>
              </a:rPr>
              <a:t/>
            </a:r>
            <a:br>
              <a:rPr lang="en-US" sz="2000" dirty="0">
                <a:solidFill>
                  <a:schemeClr val="bg1"/>
                </a:solidFill>
              </a:rPr>
            </a:br>
            <a:r>
              <a:rPr lang="en-US" sz="1600" dirty="0" smtClean="0">
                <a:solidFill>
                  <a:schemeClr val="bg1"/>
                </a:solidFill>
              </a:rPr>
              <a:t>Call </a:t>
            </a:r>
            <a:r>
              <a:rPr lang="en-US" sz="1600" dirty="0">
                <a:solidFill>
                  <a:schemeClr val="bg1"/>
                </a:solidFill>
              </a:rPr>
              <a:t>to </a:t>
            </a:r>
            <a:r>
              <a:rPr lang="en-US" sz="1600" dirty="0" smtClean="0">
                <a:solidFill>
                  <a:schemeClr val="bg1"/>
                </a:solidFill>
              </a:rPr>
              <a:t>Order by Julie </a:t>
            </a:r>
            <a:r>
              <a:rPr lang="en-US" sz="1600" dirty="0">
                <a:solidFill>
                  <a:schemeClr val="bg1"/>
                </a:solidFill>
              </a:rPr>
              <a:t>Langan, </a:t>
            </a:r>
            <a:r>
              <a:rPr lang="en-US" sz="1600" dirty="0" smtClean="0">
                <a:solidFill>
                  <a:schemeClr val="bg1"/>
                </a:solidFill>
              </a:rPr>
              <a:t>Ex-Officio </a:t>
            </a:r>
            <a:r>
              <a:rPr lang="en-US" sz="1600" dirty="0">
                <a:solidFill>
                  <a:schemeClr val="bg1"/>
                </a:solidFill>
              </a:rPr>
              <a:t>Member </a:t>
            </a:r>
            <a:br>
              <a:rPr lang="en-US" sz="1600" dirty="0">
                <a:solidFill>
                  <a:schemeClr val="bg1"/>
                </a:solidFill>
              </a:rPr>
            </a:br>
            <a:r>
              <a:rPr lang="en-US" sz="1600" dirty="0" smtClean="0">
                <a:solidFill>
                  <a:schemeClr val="bg1"/>
                </a:solidFill>
              </a:rPr>
              <a:t>Roll </a:t>
            </a:r>
            <a:r>
              <a:rPr lang="en-US" sz="1600" dirty="0">
                <a:solidFill>
                  <a:schemeClr val="bg1"/>
                </a:solidFill>
              </a:rPr>
              <a:t>Call </a:t>
            </a:r>
            <a:r>
              <a:rPr lang="en-US" sz="1600" dirty="0" smtClean="0">
                <a:solidFill>
                  <a:schemeClr val="bg1"/>
                </a:solidFill>
              </a:rPr>
              <a:t>of Attendees</a:t>
            </a:r>
            <a:r>
              <a:rPr lang="en-US" sz="1600" dirty="0">
                <a:solidFill>
                  <a:schemeClr val="bg1"/>
                </a:solidFill>
              </a:rPr>
              <a:t/>
            </a:r>
            <a:br>
              <a:rPr lang="en-US" sz="1600" dirty="0">
                <a:solidFill>
                  <a:schemeClr val="bg1"/>
                </a:solidFill>
              </a:rPr>
            </a:br>
            <a:r>
              <a:rPr lang="en-US" sz="1600" dirty="0" smtClean="0">
                <a:solidFill>
                  <a:schemeClr val="bg1"/>
                </a:solidFill>
              </a:rPr>
              <a:t>Approval </a:t>
            </a:r>
            <a:r>
              <a:rPr lang="en-US" sz="1600" dirty="0">
                <a:solidFill>
                  <a:schemeClr val="bg1"/>
                </a:solidFill>
              </a:rPr>
              <a:t>of Meeting Agenda </a:t>
            </a:r>
            <a:br>
              <a:rPr lang="en-US" sz="1600" dirty="0">
                <a:solidFill>
                  <a:schemeClr val="bg1"/>
                </a:solidFill>
              </a:rPr>
            </a:br>
            <a:r>
              <a:rPr lang="en-US" sz="1600" dirty="0" smtClean="0">
                <a:solidFill>
                  <a:schemeClr val="bg1"/>
                </a:solidFill>
              </a:rPr>
              <a:t>Approval </a:t>
            </a:r>
            <a:r>
              <a:rPr lang="en-US" sz="1600" dirty="0">
                <a:solidFill>
                  <a:schemeClr val="bg1"/>
                </a:solidFill>
              </a:rPr>
              <a:t>of July 1, 2020 Meeting Minutes </a:t>
            </a:r>
            <a:endParaRPr lang="en-US" sz="1600" dirty="0" smtClean="0">
              <a:solidFill>
                <a:schemeClr val="bg1"/>
              </a:solidFill>
            </a:endParaRPr>
          </a:p>
          <a:p>
            <a:pPr algn="ctr"/>
            <a:r>
              <a:rPr lang="en-US" sz="1600" dirty="0" smtClean="0">
                <a:solidFill>
                  <a:schemeClr val="bg1"/>
                </a:solidFill>
              </a:rPr>
              <a:t>Election </a:t>
            </a:r>
            <a:r>
              <a:rPr lang="en-US" sz="1600" dirty="0">
                <a:solidFill>
                  <a:schemeClr val="bg1"/>
                </a:solidFill>
              </a:rPr>
              <a:t>of Chair &amp; Vice Chair </a:t>
            </a:r>
            <a:br>
              <a:rPr lang="en-US" sz="1600" dirty="0">
                <a:solidFill>
                  <a:schemeClr val="bg1"/>
                </a:solidFill>
              </a:rPr>
            </a:br>
            <a:r>
              <a:rPr lang="en-US" sz="1600" dirty="0" smtClean="0">
                <a:solidFill>
                  <a:schemeClr val="bg1"/>
                </a:solidFill>
              </a:rPr>
              <a:t>Overview </a:t>
            </a:r>
            <a:r>
              <a:rPr lang="en-US" sz="1600" dirty="0">
                <a:solidFill>
                  <a:schemeClr val="bg1"/>
                </a:solidFill>
              </a:rPr>
              <a:t>of Commission Responsibilities </a:t>
            </a:r>
            <a:br>
              <a:rPr lang="en-US" sz="1600" dirty="0">
                <a:solidFill>
                  <a:schemeClr val="bg1"/>
                </a:solidFill>
              </a:rPr>
            </a:br>
            <a:r>
              <a:rPr lang="en-US" sz="1600" dirty="0" smtClean="0">
                <a:solidFill>
                  <a:schemeClr val="bg1"/>
                </a:solidFill>
              </a:rPr>
              <a:t>Overview </a:t>
            </a:r>
            <a:r>
              <a:rPr lang="en-US" sz="1600" dirty="0">
                <a:solidFill>
                  <a:schemeClr val="bg1"/>
                </a:solidFill>
              </a:rPr>
              <a:t>of Statuary Hall and Robert E. Lee Statue </a:t>
            </a:r>
            <a:br>
              <a:rPr lang="en-US" sz="1600" dirty="0">
                <a:solidFill>
                  <a:schemeClr val="bg1"/>
                </a:solidFill>
              </a:rPr>
            </a:br>
            <a:r>
              <a:rPr lang="en-US" sz="1600" dirty="0" smtClean="0">
                <a:solidFill>
                  <a:schemeClr val="bg1"/>
                </a:solidFill>
              </a:rPr>
              <a:t>Remarks </a:t>
            </a:r>
            <a:r>
              <a:rPr lang="en-US" sz="1600" dirty="0">
                <a:solidFill>
                  <a:schemeClr val="bg1"/>
                </a:solidFill>
              </a:rPr>
              <a:t>from Governor Ralph S. Northam </a:t>
            </a:r>
            <a:br>
              <a:rPr lang="en-US" sz="1600" dirty="0">
                <a:solidFill>
                  <a:schemeClr val="bg1"/>
                </a:solidFill>
              </a:rPr>
            </a:br>
            <a:r>
              <a:rPr lang="en-US" sz="1600" dirty="0" smtClean="0">
                <a:solidFill>
                  <a:schemeClr val="bg1"/>
                </a:solidFill>
              </a:rPr>
              <a:t>Overview </a:t>
            </a:r>
            <a:r>
              <a:rPr lang="en-US" sz="1600" dirty="0">
                <a:solidFill>
                  <a:schemeClr val="bg1"/>
                </a:solidFill>
              </a:rPr>
              <a:t>of Statue Removal Process </a:t>
            </a:r>
            <a:br>
              <a:rPr lang="en-US" sz="1600" dirty="0">
                <a:solidFill>
                  <a:schemeClr val="bg1"/>
                </a:solidFill>
              </a:rPr>
            </a:br>
            <a:r>
              <a:rPr lang="en-US" sz="1600" dirty="0" smtClean="0">
                <a:solidFill>
                  <a:schemeClr val="bg1"/>
                </a:solidFill>
              </a:rPr>
              <a:t>Public </a:t>
            </a:r>
            <a:r>
              <a:rPr lang="en-US" sz="1600" dirty="0">
                <a:solidFill>
                  <a:schemeClr val="bg1"/>
                </a:solidFill>
              </a:rPr>
              <a:t>Comment (90 minutes) </a:t>
            </a:r>
            <a:br>
              <a:rPr lang="en-US" sz="1600" dirty="0">
                <a:solidFill>
                  <a:schemeClr val="bg1"/>
                </a:solidFill>
              </a:rPr>
            </a:br>
            <a:r>
              <a:rPr lang="en-US" sz="1600" b="1" u="sng" dirty="0" smtClean="0">
                <a:solidFill>
                  <a:schemeClr val="accent4"/>
                </a:solidFill>
              </a:rPr>
              <a:t>Overview </a:t>
            </a:r>
            <a:r>
              <a:rPr lang="en-US" sz="1600" b="1" u="sng" dirty="0">
                <a:solidFill>
                  <a:schemeClr val="accent4"/>
                </a:solidFill>
              </a:rPr>
              <a:t>of Written Public Comments </a:t>
            </a:r>
            <a:br>
              <a:rPr lang="en-US" sz="1600" b="1" u="sng" dirty="0">
                <a:solidFill>
                  <a:schemeClr val="accent4"/>
                </a:solidFill>
              </a:rPr>
            </a:br>
            <a:r>
              <a:rPr lang="en-US" sz="1600" dirty="0" smtClean="0">
                <a:solidFill>
                  <a:schemeClr val="bg1"/>
                </a:solidFill>
              </a:rPr>
              <a:t>Board </a:t>
            </a:r>
            <a:r>
              <a:rPr lang="en-US" sz="1600" dirty="0">
                <a:solidFill>
                  <a:schemeClr val="bg1"/>
                </a:solidFill>
              </a:rPr>
              <a:t>Discussion Regarding Removal of Robert E. Lee Statue </a:t>
            </a:r>
            <a:br>
              <a:rPr lang="en-US" sz="1600" dirty="0">
                <a:solidFill>
                  <a:schemeClr val="bg1"/>
                </a:solidFill>
              </a:rPr>
            </a:br>
            <a:r>
              <a:rPr lang="en-US" sz="1600" dirty="0" smtClean="0">
                <a:solidFill>
                  <a:schemeClr val="bg1"/>
                </a:solidFill>
              </a:rPr>
              <a:t>Next </a:t>
            </a:r>
            <a:r>
              <a:rPr lang="en-US" sz="1600" dirty="0">
                <a:solidFill>
                  <a:schemeClr val="bg1"/>
                </a:solidFill>
              </a:rPr>
              <a:t>Steps </a:t>
            </a:r>
            <a:endParaRPr lang="en-US" sz="1600" dirty="0" smtClean="0">
              <a:solidFill>
                <a:schemeClr val="bg1"/>
              </a:solidFill>
            </a:endParaRPr>
          </a:p>
          <a:p>
            <a:pPr algn="ctr"/>
            <a:endParaRPr lang="en-US" sz="1600" dirty="0" smtClean="0">
              <a:solidFill>
                <a:schemeClr val="bg1"/>
              </a:solidFill>
            </a:endParaRPr>
          </a:p>
          <a:p>
            <a:pPr algn="ctr"/>
            <a:r>
              <a:rPr lang="en-US" sz="1600" dirty="0" smtClean="0">
                <a:solidFill>
                  <a:schemeClr val="bg1"/>
                </a:solidFill>
              </a:rPr>
              <a:t>Adjourn</a:t>
            </a:r>
            <a:endParaRPr lang="en-US" dirty="0"/>
          </a:p>
        </p:txBody>
      </p:sp>
    </p:spTree>
    <p:extLst>
      <p:ext uri="{BB962C8B-B14F-4D97-AF65-F5344CB8AC3E}">
        <p14:creationId xmlns:p14="http://schemas.microsoft.com/office/powerpoint/2010/main" val="427986126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422297"/>
            <a:ext cx="12192001" cy="7274456"/>
          </a:xfrm>
          <a:prstGeom prst="rect">
            <a:avLst/>
          </a:prstGeom>
        </p:spPr>
      </p:pic>
      <p:sp>
        <p:nvSpPr>
          <p:cNvPr id="2" name="Title 1"/>
          <p:cNvSpPr>
            <a:spLocks noGrp="1"/>
          </p:cNvSpPr>
          <p:nvPr>
            <p:ph type="title"/>
          </p:nvPr>
        </p:nvSpPr>
        <p:spPr>
          <a:xfrm rot="10800000" flipV="1">
            <a:off x="605443" y="1581149"/>
            <a:ext cx="8268260" cy="3896767"/>
          </a:xfrm>
        </p:spPr>
        <p:txBody>
          <a:bodyPr anchor="t">
            <a:normAutofit/>
          </a:bodyPr>
          <a:lstStyle/>
          <a:p>
            <a:r>
              <a:rPr lang="en-US" b="1" dirty="0">
                <a:solidFill>
                  <a:schemeClr val="bg1"/>
                </a:solidFill>
              </a:rPr>
              <a:t>Overview of </a:t>
            </a:r>
            <a:r>
              <a:rPr lang="en-US" b="1" dirty="0" smtClean="0">
                <a:solidFill>
                  <a:schemeClr val="bg1"/>
                </a:solidFill>
              </a:rPr>
              <a:t>Written Public Comment</a:t>
            </a:r>
            <a:br>
              <a:rPr lang="en-US" b="1" dirty="0" smtClean="0">
                <a:solidFill>
                  <a:schemeClr val="bg1"/>
                </a:solidFill>
              </a:rPr>
            </a:br>
            <a:r>
              <a:rPr lang="en-US" b="1" dirty="0" smtClean="0">
                <a:solidFill>
                  <a:schemeClr val="bg1"/>
                </a:solidFill>
              </a:rPr>
              <a:t/>
            </a:r>
            <a:br>
              <a:rPr lang="en-US" b="1" dirty="0" smtClean="0">
                <a:solidFill>
                  <a:schemeClr val="bg1"/>
                </a:solidFill>
              </a:rPr>
            </a:br>
            <a:r>
              <a:rPr lang="en-US" sz="2000" b="1" i="1" dirty="0" smtClean="0">
                <a:solidFill>
                  <a:schemeClr val="bg1"/>
                </a:solidFill>
              </a:rPr>
              <a:t>Julie Langan</a:t>
            </a:r>
            <a:endParaRPr lang="en-US" sz="2400" dirty="0">
              <a:solidFill>
                <a:schemeClr val="bg1"/>
              </a:solidFill>
              <a:latin typeface="+mn-lt"/>
            </a:endParaRPr>
          </a:p>
        </p:txBody>
      </p:sp>
      <p:grpSp>
        <p:nvGrpSpPr>
          <p:cNvPr id="12" name="Group 11"/>
          <p:cNvGrpSpPr/>
          <p:nvPr/>
        </p:nvGrpSpPr>
        <p:grpSpPr>
          <a:xfrm>
            <a:off x="0" y="5852160"/>
            <a:ext cx="12192001" cy="1005840"/>
            <a:chOff x="-90616" y="5852160"/>
            <a:chExt cx="12192001" cy="1005840"/>
          </a:xfrm>
        </p:grpSpPr>
        <p:grpSp>
          <p:nvGrpSpPr>
            <p:cNvPr id="13" name="Group 12"/>
            <p:cNvGrpSpPr/>
            <p:nvPr/>
          </p:nvGrpSpPr>
          <p:grpSpPr>
            <a:xfrm>
              <a:off x="-90616" y="5852160"/>
              <a:ext cx="12192001" cy="1005840"/>
              <a:chOff x="0" y="5852160"/>
              <a:chExt cx="12192001" cy="1005840"/>
            </a:xfrm>
          </p:grpSpPr>
          <p:sp>
            <p:nvSpPr>
              <p:cNvPr id="15" name="Rectangle 14"/>
              <p:cNvSpPr/>
              <p:nvPr/>
            </p:nvSpPr>
            <p:spPr>
              <a:xfrm>
                <a:off x="1" y="5852160"/>
                <a:ext cx="12192000" cy="1005840"/>
              </a:xfrm>
              <a:prstGeom prst="rect">
                <a:avLst/>
              </a:prstGeom>
              <a:solidFill>
                <a:srgbClr val="061F5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6" name="Picture 1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5852160"/>
                <a:ext cx="10058400" cy="1005840"/>
              </a:xfrm>
              <a:prstGeom prst="rect">
                <a:avLst/>
              </a:prstGeom>
            </p:spPr>
          </p:pic>
        </p:grpSp>
        <p:sp>
          <p:nvSpPr>
            <p:cNvPr id="14" name="TextBox 13"/>
            <p:cNvSpPr txBox="1"/>
            <p:nvPr/>
          </p:nvSpPr>
          <p:spPr>
            <a:xfrm>
              <a:off x="8222111" y="5893415"/>
              <a:ext cx="3798916"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8" name="Rectangle 7"/>
          <p:cNvSpPr/>
          <p:nvPr/>
        </p:nvSpPr>
        <p:spPr>
          <a:xfrm>
            <a:off x="8535792" y="6031914"/>
            <a:ext cx="3372526"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Commission for Historical Statues </a:t>
            </a: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
            </a:r>
            <a:b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b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in </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the United States </a:t>
            </a: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Capitol</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519763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 y="-19050"/>
            <a:ext cx="12192001" cy="6877050"/>
          </a:xfrm>
          <a:prstGeom prst="rect">
            <a:avLst/>
          </a:prstGeom>
        </p:spPr>
      </p:pic>
      <p:sp>
        <p:nvSpPr>
          <p:cNvPr id="6" name="TextBox 5"/>
          <p:cNvSpPr txBox="1"/>
          <p:nvPr/>
        </p:nvSpPr>
        <p:spPr>
          <a:xfrm flipH="1">
            <a:off x="1440868" y="514350"/>
            <a:ext cx="9439565" cy="4247431"/>
          </a:xfrm>
          <a:prstGeom prst="rect">
            <a:avLst/>
          </a:prstGeom>
          <a:solidFill>
            <a:srgbClr val="800000">
              <a:alpha val="72941"/>
            </a:srgbClr>
          </a:solid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smtClean="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800" b="1" dirty="0">
              <a:solidFill>
                <a:prstClr val="white"/>
              </a:solidFill>
              <a:latin typeface="Calibri" panose="020F05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prstClr val="white"/>
                </a:solidFill>
                <a:effectLst/>
                <a:uLnTx/>
                <a:uFillTx/>
                <a:latin typeface="Calibri" panose="020F0502020204030204"/>
                <a:ea typeface="+mn-ea"/>
                <a:cs typeface="+mn-cs"/>
              </a:rPr>
              <a:t>Total of 48 written comments received via email</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prstClr val="white"/>
                </a:solidFill>
                <a:effectLst/>
                <a:uLnTx/>
                <a:uFillTx/>
                <a:latin typeface="Calibri" panose="020F0502020204030204"/>
                <a:ea typeface="+mn-ea"/>
                <a:cs typeface="+mn-cs"/>
              </a:rPr>
              <a:t>In favor of removal : 47</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smtClean="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prstClr val="white"/>
                </a:solidFill>
                <a:effectLst/>
                <a:uLnTx/>
                <a:uFillTx/>
                <a:latin typeface="Calibri" panose="020F0502020204030204"/>
                <a:ea typeface="+mn-ea"/>
                <a:cs typeface="+mn-cs"/>
              </a:rPr>
              <a:t>Opposed to removal : 1</a:t>
            </a:r>
            <a:endParaRPr kumimoji="0" lang="en-US" sz="2800" b="0" i="0" u="none" strike="noStrike" kern="1200" cap="none" spc="0" normalizeH="0" baseline="0" noProof="0" dirty="0" smtClean="0">
              <a:ln>
                <a:noFill/>
              </a:ln>
              <a:solidFill>
                <a:prstClr val="white"/>
              </a:solidFill>
              <a:effectLst/>
              <a:uLnTx/>
              <a:uFillTx/>
              <a:latin typeface="Calibri" panose="020F0502020204030204"/>
              <a:ea typeface="+mn-ea"/>
              <a:cs typeface="+mn-cs"/>
            </a:endParaRPr>
          </a:p>
          <a:p>
            <a:pPr marL="12001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endParaRPr>
          </a:p>
        </p:txBody>
      </p:sp>
      <p:grpSp>
        <p:nvGrpSpPr>
          <p:cNvPr id="5" name="Group 4"/>
          <p:cNvGrpSpPr/>
          <p:nvPr/>
        </p:nvGrpSpPr>
        <p:grpSpPr>
          <a:xfrm>
            <a:off x="0" y="5852160"/>
            <a:ext cx="12192001" cy="1005840"/>
            <a:chOff x="-90616" y="5852160"/>
            <a:chExt cx="12192001" cy="1005840"/>
          </a:xfrm>
        </p:grpSpPr>
        <p:grpSp>
          <p:nvGrpSpPr>
            <p:cNvPr id="7" name="Group 6"/>
            <p:cNvGrpSpPr/>
            <p:nvPr/>
          </p:nvGrpSpPr>
          <p:grpSpPr>
            <a:xfrm>
              <a:off x="-90616" y="5852160"/>
              <a:ext cx="12192001" cy="1005840"/>
              <a:chOff x="0" y="5852160"/>
              <a:chExt cx="12192001" cy="1005840"/>
            </a:xfrm>
          </p:grpSpPr>
          <p:sp>
            <p:nvSpPr>
              <p:cNvPr id="9" name="Rectangle 8"/>
              <p:cNvSpPr/>
              <p:nvPr/>
            </p:nvSpPr>
            <p:spPr>
              <a:xfrm>
                <a:off x="1" y="5852160"/>
                <a:ext cx="12192000" cy="1005840"/>
              </a:xfrm>
              <a:prstGeom prst="rect">
                <a:avLst/>
              </a:prstGeom>
              <a:solidFill>
                <a:srgbClr val="061F5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5852160"/>
                <a:ext cx="10058400" cy="1005840"/>
              </a:xfrm>
              <a:prstGeom prst="rect">
                <a:avLst/>
              </a:prstGeom>
            </p:spPr>
          </p:pic>
        </p:grpSp>
        <p:sp>
          <p:nvSpPr>
            <p:cNvPr id="8" name="TextBox 7"/>
            <p:cNvSpPr txBox="1"/>
            <p:nvPr/>
          </p:nvSpPr>
          <p:spPr>
            <a:xfrm>
              <a:off x="8222111" y="5893415"/>
              <a:ext cx="3798916"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1" name="Rectangle 10"/>
          <p:cNvSpPr/>
          <p:nvPr/>
        </p:nvSpPr>
        <p:spPr>
          <a:xfrm>
            <a:off x="8535792" y="6031914"/>
            <a:ext cx="3372526"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Commission for Historical Statues </a:t>
            </a: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
            </a:r>
            <a:b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b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in </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the United States </a:t>
            </a: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Capitol</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189254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 y="-19050"/>
            <a:ext cx="12192001" cy="6877050"/>
          </a:xfrm>
          <a:prstGeom prst="rect">
            <a:avLst/>
          </a:prstGeom>
        </p:spPr>
      </p:pic>
      <p:grpSp>
        <p:nvGrpSpPr>
          <p:cNvPr id="5" name="Group 4"/>
          <p:cNvGrpSpPr/>
          <p:nvPr/>
        </p:nvGrpSpPr>
        <p:grpSpPr>
          <a:xfrm>
            <a:off x="0" y="5852160"/>
            <a:ext cx="12192001" cy="1005840"/>
            <a:chOff x="-90616" y="5852160"/>
            <a:chExt cx="12192001" cy="1005840"/>
          </a:xfrm>
        </p:grpSpPr>
        <p:grpSp>
          <p:nvGrpSpPr>
            <p:cNvPr id="7" name="Group 6"/>
            <p:cNvGrpSpPr/>
            <p:nvPr/>
          </p:nvGrpSpPr>
          <p:grpSpPr>
            <a:xfrm>
              <a:off x="-90616" y="5852160"/>
              <a:ext cx="12192001" cy="1005840"/>
              <a:chOff x="0" y="5852160"/>
              <a:chExt cx="12192001" cy="1005840"/>
            </a:xfrm>
          </p:grpSpPr>
          <p:sp>
            <p:nvSpPr>
              <p:cNvPr id="9" name="Rectangle 8"/>
              <p:cNvSpPr/>
              <p:nvPr/>
            </p:nvSpPr>
            <p:spPr>
              <a:xfrm>
                <a:off x="1" y="5852160"/>
                <a:ext cx="12192000" cy="1005840"/>
              </a:xfrm>
              <a:prstGeom prst="rect">
                <a:avLst/>
              </a:prstGeom>
              <a:solidFill>
                <a:srgbClr val="061F5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5852160"/>
                <a:ext cx="10058400" cy="1005840"/>
              </a:xfrm>
              <a:prstGeom prst="rect">
                <a:avLst/>
              </a:prstGeom>
            </p:spPr>
          </p:pic>
        </p:grpSp>
        <p:sp>
          <p:nvSpPr>
            <p:cNvPr id="8" name="TextBox 7"/>
            <p:cNvSpPr txBox="1"/>
            <p:nvPr/>
          </p:nvSpPr>
          <p:spPr>
            <a:xfrm>
              <a:off x="8222111" y="5893415"/>
              <a:ext cx="3798916" cy="369332"/>
            </a:xfrm>
            <a:prstGeom prst="rect">
              <a:avLst/>
            </a:prstGeom>
            <a:noFill/>
          </p:spPr>
          <p:txBody>
            <a:bodyPr wrap="square" rtlCol="0">
              <a:spAutoFit/>
            </a:bodyPr>
            <a:lstStyle/>
            <a:p>
              <a:pPr algn="ctr"/>
              <a:endParaRPr lang="en-US" dirty="0">
                <a:solidFill>
                  <a:schemeClr val="bg1"/>
                </a:solidFill>
              </a:endParaRPr>
            </a:p>
          </p:txBody>
        </p:sp>
      </p:grpSp>
      <p:sp>
        <p:nvSpPr>
          <p:cNvPr id="11" name="Title 1"/>
          <p:cNvSpPr>
            <a:spLocks noGrp="1"/>
          </p:cNvSpPr>
          <p:nvPr>
            <p:ph type="title"/>
          </p:nvPr>
        </p:nvSpPr>
        <p:spPr>
          <a:xfrm rot="10800000" flipV="1">
            <a:off x="609596" y="514351"/>
            <a:ext cx="5283073" cy="5337810"/>
          </a:xfrm>
        </p:spPr>
        <p:txBody>
          <a:bodyPr anchor="t">
            <a:noAutofit/>
          </a:bodyPr>
          <a:lstStyle/>
          <a:p>
            <a:r>
              <a:rPr lang="en-US" dirty="0" smtClean="0">
                <a:solidFill>
                  <a:schemeClr val="bg1"/>
                </a:solidFill>
                <a:latin typeface="+mn-lt"/>
              </a:rPr>
              <a:t/>
            </a:r>
            <a:br>
              <a:rPr lang="en-US" dirty="0" smtClean="0">
                <a:solidFill>
                  <a:schemeClr val="bg1"/>
                </a:solidFill>
                <a:latin typeface="+mn-lt"/>
              </a:rPr>
            </a:br>
            <a:r>
              <a:rPr lang="en-US" dirty="0" smtClean="0">
                <a:solidFill>
                  <a:schemeClr val="bg1"/>
                </a:solidFill>
                <a:latin typeface="+mn-lt"/>
              </a:rPr>
              <a:t>MEETING of the COMMISSION for HISTORICAL </a:t>
            </a:r>
            <a:r>
              <a:rPr lang="en-US" dirty="0">
                <a:solidFill>
                  <a:schemeClr val="bg1"/>
                </a:solidFill>
                <a:latin typeface="+mn-lt"/>
              </a:rPr>
              <a:t>STATUES </a:t>
            </a:r>
            <a:r>
              <a:rPr lang="en-US" dirty="0" smtClean="0">
                <a:solidFill>
                  <a:schemeClr val="bg1"/>
                </a:solidFill>
                <a:latin typeface="+mn-lt"/>
              </a:rPr>
              <a:t/>
            </a:r>
            <a:br>
              <a:rPr lang="en-US" dirty="0" smtClean="0">
                <a:solidFill>
                  <a:schemeClr val="bg1"/>
                </a:solidFill>
                <a:latin typeface="+mn-lt"/>
              </a:rPr>
            </a:br>
            <a:r>
              <a:rPr lang="en-US" dirty="0" smtClean="0">
                <a:solidFill>
                  <a:schemeClr val="bg1"/>
                </a:solidFill>
                <a:latin typeface="+mn-lt"/>
              </a:rPr>
              <a:t>in the </a:t>
            </a:r>
            <a:r>
              <a:rPr lang="en-US" dirty="0">
                <a:solidFill>
                  <a:schemeClr val="bg1"/>
                </a:solidFill>
                <a:latin typeface="+mn-lt"/>
              </a:rPr>
              <a:t>UNITED STATES CAPITOL </a:t>
            </a:r>
            <a:r>
              <a:rPr lang="en-US" sz="2400" dirty="0" smtClean="0">
                <a:solidFill>
                  <a:schemeClr val="bg1"/>
                </a:solidFill>
              </a:rPr>
              <a:t/>
            </a:r>
            <a:br>
              <a:rPr lang="en-US" sz="2400" dirty="0" smtClean="0">
                <a:solidFill>
                  <a:schemeClr val="bg1"/>
                </a:solidFill>
              </a:rPr>
            </a:br>
            <a:r>
              <a:rPr lang="en-US" sz="2400" dirty="0" smtClean="0">
                <a:solidFill>
                  <a:schemeClr val="bg1"/>
                </a:solidFill>
              </a:rPr>
              <a:t/>
            </a:r>
            <a:br>
              <a:rPr lang="en-US" sz="2400" dirty="0" smtClean="0">
                <a:solidFill>
                  <a:schemeClr val="bg1"/>
                </a:solidFill>
              </a:rPr>
            </a:br>
            <a:r>
              <a:rPr lang="en-US" sz="2700" dirty="0" smtClean="0">
                <a:solidFill>
                  <a:schemeClr val="bg1"/>
                </a:solidFill>
                <a:latin typeface="+mn-lt"/>
              </a:rPr>
              <a:t>9:30 </a:t>
            </a:r>
            <a:r>
              <a:rPr lang="en-US" sz="2700" dirty="0">
                <a:solidFill>
                  <a:schemeClr val="bg1"/>
                </a:solidFill>
                <a:latin typeface="+mn-lt"/>
              </a:rPr>
              <a:t>a.m. </a:t>
            </a:r>
            <a:r>
              <a:rPr lang="en-US" sz="2700" dirty="0" smtClean="0">
                <a:solidFill>
                  <a:schemeClr val="bg1"/>
                </a:solidFill>
                <a:latin typeface="+mn-lt"/>
              </a:rPr>
              <a:t>  July </a:t>
            </a:r>
            <a:r>
              <a:rPr lang="en-US" sz="2700" dirty="0">
                <a:solidFill>
                  <a:schemeClr val="bg1"/>
                </a:solidFill>
                <a:latin typeface="+mn-lt"/>
              </a:rPr>
              <a:t>24, </a:t>
            </a:r>
            <a:r>
              <a:rPr lang="en-US" sz="2700" dirty="0" smtClean="0">
                <a:solidFill>
                  <a:schemeClr val="bg1"/>
                </a:solidFill>
                <a:latin typeface="+mn-lt"/>
              </a:rPr>
              <a:t>2020 </a:t>
            </a:r>
            <a:br>
              <a:rPr lang="en-US" sz="2700" dirty="0" smtClean="0">
                <a:solidFill>
                  <a:schemeClr val="bg1"/>
                </a:solidFill>
                <a:latin typeface="+mn-lt"/>
              </a:rPr>
            </a:br>
            <a:r>
              <a:rPr lang="en-US" sz="1800" dirty="0" smtClean="0">
                <a:solidFill>
                  <a:schemeClr val="bg1"/>
                </a:solidFill>
                <a:latin typeface="+mn-lt"/>
              </a:rPr>
              <a:t>(this meeting will take place online) </a:t>
            </a:r>
            <a:r>
              <a:rPr lang="en-US" sz="2000" dirty="0" smtClean="0">
                <a:solidFill>
                  <a:schemeClr val="bg1"/>
                </a:solidFill>
                <a:latin typeface="+mn-lt"/>
              </a:rPr>
              <a:t/>
            </a:r>
            <a:br>
              <a:rPr lang="en-US" sz="2000" dirty="0" smtClean="0">
                <a:solidFill>
                  <a:schemeClr val="bg1"/>
                </a:solidFill>
                <a:latin typeface="+mn-lt"/>
              </a:rPr>
            </a:br>
            <a:endParaRPr lang="en-US" sz="2400" dirty="0">
              <a:solidFill>
                <a:schemeClr val="bg1"/>
              </a:solidFill>
              <a:latin typeface="+mn-lt"/>
            </a:endParaRPr>
          </a:p>
        </p:txBody>
      </p:sp>
      <p:sp>
        <p:nvSpPr>
          <p:cNvPr id="12" name="TextBox 11"/>
          <p:cNvSpPr txBox="1"/>
          <p:nvPr/>
        </p:nvSpPr>
        <p:spPr>
          <a:xfrm flipH="1">
            <a:off x="6095999" y="514351"/>
            <a:ext cx="5495925" cy="5010150"/>
          </a:xfrm>
          <a:prstGeom prst="rect">
            <a:avLst/>
          </a:prstGeom>
          <a:solidFill>
            <a:srgbClr val="800000">
              <a:alpha val="72941"/>
            </a:srgbClr>
          </a:solidFill>
        </p:spPr>
        <p:txBody>
          <a:bodyPr wrap="square" rtlCol="0">
            <a:noAutofit/>
          </a:bodyPr>
          <a:lstStyle/>
          <a:p>
            <a:endParaRPr lang="en-US" sz="2000" dirty="0" smtClean="0">
              <a:solidFill>
                <a:schemeClr val="bg1"/>
              </a:solidFill>
            </a:endParaRPr>
          </a:p>
          <a:p>
            <a:pPr algn="ctr"/>
            <a:r>
              <a:rPr lang="en-US" sz="2000" u="sng" dirty="0" smtClean="0">
                <a:solidFill>
                  <a:schemeClr val="bg1"/>
                </a:solidFill>
              </a:rPr>
              <a:t>AGENDA</a:t>
            </a:r>
            <a:r>
              <a:rPr lang="en-US" sz="2000" dirty="0" smtClean="0">
                <a:solidFill>
                  <a:schemeClr val="bg1"/>
                </a:solidFill>
              </a:rPr>
              <a:t> </a:t>
            </a:r>
          </a:p>
          <a:p>
            <a:pPr algn="ctr"/>
            <a:r>
              <a:rPr lang="en-US" sz="2000" dirty="0">
                <a:solidFill>
                  <a:schemeClr val="bg1"/>
                </a:solidFill>
              </a:rPr>
              <a:t/>
            </a:r>
            <a:br>
              <a:rPr lang="en-US" sz="2000" dirty="0">
                <a:solidFill>
                  <a:schemeClr val="bg1"/>
                </a:solidFill>
              </a:rPr>
            </a:br>
            <a:r>
              <a:rPr lang="en-US" sz="1600" dirty="0" smtClean="0">
                <a:solidFill>
                  <a:schemeClr val="bg1"/>
                </a:solidFill>
              </a:rPr>
              <a:t>Call </a:t>
            </a:r>
            <a:r>
              <a:rPr lang="en-US" sz="1600" dirty="0">
                <a:solidFill>
                  <a:schemeClr val="bg1"/>
                </a:solidFill>
              </a:rPr>
              <a:t>to </a:t>
            </a:r>
            <a:r>
              <a:rPr lang="en-US" sz="1600" dirty="0" smtClean="0">
                <a:solidFill>
                  <a:schemeClr val="bg1"/>
                </a:solidFill>
              </a:rPr>
              <a:t>Order by Julie </a:t>
            </a:r>
            <a:r>
              <a:rPr lang="en-US" sz="1600" dirty="0">
                <a:solidFill>
                  <a:schemeClr val="bg1"/>
                </a:solidFill>
              </a:rPr>
              <a:t>Langan, </a:t>
            </a:r>
            <a:r>
              <a:rPr lang="en-US" sz="1600" dirty="0" smtClean="0">
                <a:solidFill>
                  <a:schemeClr val="bg1"/>
                </a:solidFill>
              </a:rPr>
              <a:t>Ex-Officio </a:t>
            </a:r>
            <a:r>
              <a:rPr lang="en-US" sz="1600" dirty="0">
                <a:solidFill>
                  <a:schemeClr val="bg1"/>
                </a:solidFill>
              </a:rPr>
              <a:t>Member </a:t>
            </a:r>
            <a:br>
              <a:rPr lang="en-US" sz="1600" dirty="0">
                <a:solidFill>
                  <a:schemeClr val="bg1"/>
                </a:solidFill>
              </a:rPr>
            </a:br>
            <a:r>
              <a:rPr lang="en-US" sz="1600" dirty="0" smtClean="0">
                <a:solidFill>
                  <a:schemeClr val="bg1"/>
                </a:solidFill>
              </a:rPr>
              <a:t>Roll </a:t>
            </a:r>
            <a:r>
              <a:rPr lang="en-US" sz="1600" dirty="0">
                <a:solidFill>
                  <a:schemeClr val="bg1"/>
                </a:solidFill>
              </a:rPr>
              <a:t>Call </a:t>
            </a:r>
            <a:r>
              <a:rPr lang="en-US" sz="1600" dirty="0" smtClean="0">
                <a:solidFill>
                  <a:schemeClr val="bg1"/>
                </a:solidFill>
              </a:rPr>
              <a:t>of Attendees</a:t>
            </a:r>
            <a:r>
              <a:rPr lang="en-US" sz="1600" dirty="0">
                <a:solidFill>
                  <a:schemeClr val="bg1"/>
                </a:solidFill>
              </a:rPr>
              <a:t/>
            </a:r>
            <a:br>
              <a:rPr lang="en-US" sz="1600" dirty="0">
                <a:solidFill>
                  <a:schemeClr val="bg1"/>
                </a:solidFill>
              </a:rPr>
            </a:br>
            <a:r>
              <a:rPr lang="en-US" sz="1600" dirty="0" smtClean="0">
                <a:solidFill>
                  <a:schemeClr val="bg1"/>
                </a:solidFill>
              </a:rPr>
              <a:t>Approval </a:t>
            </a:r>
            <a:r>
              <a:rPr lang="en-US" sz="1600" dirty="0">
                <a:solidFill>
                  <a:schemeClr val="bg1"/>
                </a:solidFill>
              </a:rPr>
              <a:t>of Meeting Agenda </a:t>
            </a:r>
            <a:br>
              <a:rPr lang="en-US" sz="1600" dirty="0">
                <a:solidFill>
                  <a:schemeClr val="bg1"/>
                </a:solidFill>
              </a:rPr>
            </a:br>
            <a:r>
              <a:rPr lang="en-US" sz="1600" b="1" u="sng" dirty="0" smtClean="0">
                <a:solidFill>
                  <a:schemeClr val="accent4"/>
                </a:solidFill>
              </a:rPr>
              <a:t>Approval </a:t>
            </a:r>
            <a:r>
              <a:rPr lang="en-US" sz="1600" b="1" u="sng" dirty="0">
                <a:solidFill>
                  <a:schemeClr val="accent4"/>
                </a:solidFill>
              </a:rPr>
              <a:t>of July 1, 2020 Meeting Minutes </a:t>
            </a:r>
            <a:endParaRPr lang="en-US" sz="1600" b="1" u="sng" dirty="0" smtClean="0">
              <a:solidFill>
                <a:schemeClr val="accent4"/>
              </a:solidFill>
            </a:endParaRPr>
          </a:p>
          <a:p>
            <a:pPr algn="ctr"/>
            <a:r>
              <a:rPr lang="en-US" sz="1600" dirty="0" smtClean="0">
                <a:solidFill>
                  <a:schemeClr val="bg1"/>
                </a:solidFill>
              </a:rPr>
              <a:t>Election </a:t>
            </a:r>
            <a:r>
              <a:rPr lang="en-US" sz="1600" dirty="0">
                <a:solidFill>
                  <a:schemeClr val="bg1"/>
                </a:solidFill>
              </a:rPr>
              <a:t>of Chair &amp; Vice Chair </a:t>
            </a:r>
            <a:br>
              <a:rPr lang="en-US" sz="1600" dirty="0">
                <a:solidFill>
                  <a:schemeClr val="bg1"/>
                </a:solidFill>
              </a:rPr>
            </a:br>
            <a:r>
              <a:rPr lang="en-US" sz="1600" dirty="0" smtClean="0">
                <a:solidFill>
                  <a:schemeClr val="bg1"/>
                </a:solidFill>
              </a:rPr>
              <a:t>Overview </a:t>
            </a:r>
            <a:r>
              <a:rPr lang="en-US" sz="1600" dirty="0">
                <a:solidFill>
                  <a:schemeClr val="bg1"/>
                </a:solidFill>
              </a:rPr>
              <a:t>of Commission Responsibilities </a:t>
            </a:r>
            <a:br>
              <a:rPr lang="en-US" sz="1600" dirty="0">
                <a:solidFill>
                  <a:schemeClr val="bg1"/>
                </a:solidFill>
              </a:rPr>
            </a:br>
            <a:r>
              <a:rPr lang="en-US" sz="1600" dirty="0" smtClean="0">
                <a:solidFill>
                  <a:schemeClr val="bg1"/>
                </a:solidFill>
              </a:rPr>
              <a:t>Overview </a:t>
            </a:r>
            <a:r>
              <a:rPr lang="en-US" sz="1600" dirty="0">
                <a:solidFill>
                  <a:schemeClr val="bg1"/>
                </a:solidFill>
              </a:rPr>
              <a:t>of Statuary Hall and Robert E. Lee Statue </a:t>
            </a:r>
            <a:br>
              <a:rPr lang="en-US" sz="1600" dirty="0">
                <a:solidFill>
                  <a:schemeClr val="bg1"/>
                </a:solidFill>
              </a:rPr>
            </a:br>
            <a:r>
              <a:rPr lang="en-US" sz="1600" dirty="0" smtClean="0">
                <a:solidFill>
                  <a:schemeClr val="bg1"/>
                </a:solidFill>
              </a:rPr>
              <a:t>Remarks </a:t>
            </a:r>
            <a:r>
              <a:rPr lang="en-US" sz="1600" dirty="0">
                <a:solidFill>
                  <a:schemeClr val="bg1"/>
                </a:solidFill>
              </a:rPr>
              <a:t>from Governor Ralph S. </a:t>
            </a:r>
            <a:r>
              <a:rPr lang="en-US" sz="1600" dirty="0" smtClean="0">
                <a:solidFill>
                  <a:schemeClr val="bg1"/>
                </a:solidFill>
              </a:rPr>
              <a:t>Northam</a:t>
            </a:r>
            <a:r>
              <a:rPr lang="en-US" sz="1600" dirty="0">
                <a:solidFill>
                  <a:schemeClr val="bg1"/>
                </a:solidFill>
              </a:rPr>
              <a:t/>
            </a:r>
            <a:br>
              <a:rPr lang="en-US" sz="1600" dirty="0">
                <a:solidFill>
                  <a:schemeClr val="bg1"/>
                </a:solidFill>
              </a:rPr>
            </a:br>
            <a:r>
              <a:rPr lang="en-US" sz="1600" dirty="0" smtClean="0">
                <a:solidFill>
                  <a:schemeClr val="bg1"/>
                </a:solidFill>
              </a:rPr>
              <a:t>Overview </a:t>
            </a:r>
            <a:r>
              <a:rPr lang="en-US" sz="1600" dirty="0">
                <a:solidFill>
                  <a:schemeClr val="bg1"/>
                </a:solidFill>
              </a:rPr>
              <a:t>of Statue Removal Process </a:t>
            </a:r>
            <a:br>
              <a:rPr lang="en-US" sz="1600" dirty="0">
                <a:solidFill>
                  <a:schemeClr val="bg1"/>
                </a:solidFill>
              </a:rPr>
            </a:br>
            <a:r>
              <a:rPr lang="en-US" sz="1600" dirty="0" smtClean="0">
                <a:solidFill>
                  <a:schemeClr val="bg1"/>
                </a:solidFill>
              </a:rPr>
              <a:t>Public </a:t>
            </a:r>
            <a:r>
              <a:rPr lang="en-US" sz="1600" dirty="0">
                <a:solidFill>
                  <a:schemeClr val="bg1"/>
                </a:solidFill>
              </a:rPr>
              <a:t>Comment (90 minutes) </a:t>
            </a:r>
            <a:br>
              <a:rPr lang="en-US" sz="1600" dirty="0">
                <a:solidFill>
                  <a:schemeClr val="bg1"/>
                </a:solidFill>
              </a:rPr>
            </a:br>
            <a:r>
              <a:rPr lang="en-US" sz="1600" dirty="0" smtClean="0">
                <a:solidFill>
                  <a:schemeClr val="bg1"/>
                </a:solidFill>
              </a:rPr>
              <a:t>Overview </a:t>
            </a:r>
            <a:r>
              <a:rPr lang="en-US" sz="1600" dirty="0">
                <a:solidFill>
                  <a:schemeClr val="bg1"/>
                </a:solidFill>
              </a:rPr>
              <a:t>of Written Public Comments </a:t>
            </a:r>
            <a:br>
              <a:rPr lang="en-US" sz="1600" dirty="0">
                <a:solidFill>
                  <a:schemeClr val="bg1"/>
                </a:solidFill>
              </a:rPr>
            </a:br>
            <a:r>
              <a:rPr lang="en-US" sz="1600" dirty="0" smtClean="0">
                <a:solidFill>
                  <a:schemeClr val="bg1"/>
                </a:solidFill>
              </a:rPr>
              <a:t>Board </a:t>
            </a:r>
            <a:r>
              <a:rPr lang="en-US" sz="1600" dirty="0">
                <a:solidFill>
                  <a:schemeClr val="bg1"/>
                </a:solidFill>
              </a:rPr>
              <a:t>Discussion Regarding Removal of Robert E. Lee Statue </a:t>
            </a:r>
            <a:br>
              <a:rPr lang="en-US" sz="1600" dirty="0">
                <a:solidFill>
                  <a:schemeClr val="bg1"/>
                </a:solidFill>
              </a:rPr>
            </a:br>
            <a:r>
              <a:rPr lang="en-US" sz="1600" dirty="0" smtClean="0">
                <a:solidFill>
                  <a:schemeClr val="bg1"/>
                </a:solidFill>
              </a:rPr>
              <a:t>Next </a:t>
            </a:r>
            <a:r>
              <a:rPr lang="en-US" sz="1600" dirty="0">
                <a:solidFill>
                  <a:schemeClr val="bg1"/>
                </a:solidFill>
              </a:rPr>
              <a:t>Steps </a:t>
            </a:r>
            <a:endParaRPr lang="en-US" sz="1600" dirty="0" smtClean="0">
              <a:solidFill>
                <a:schemeClr val="bg1"/>
              </a:solidFill>
            </a:endParaRPr>
          </a:p>
          <a:p>
            <a:pPr algn="ctr"/>
            <a:endParaRPr lang="en-US" sz="1600" dirty="0" smtClean="0">
              <a:solidFill>
                <a:schemeClr val="bg1"/>
              </a:solidFill>
            </a:endParaRPr>
          </a:p>
          <a:p>
            <a:pPr algn="ctr"/>
            <a:r>
              <a:rPr lang="en-US" sz="1600" dirty="0" smtClean="0">
                <a:solidFill>
                  <a:schemeClr val="bg1"/>
                </a:solidFill>
              </a:rPr>
              <a:t>Adjourn</a:t>
            </a:r>
            <a:endParaRPr lang="en-US" dirty="0"/>
          </a:p>
        </p:txBody>
      </p:sp>
      <p:sp>
        <p:nvSpPr>
          <p:cNvPr id="13" name="Rectangle 12"/>
          <p:cNvSpPr/>
          <p:nvPr/>
        </p:nvSpPr>
        <p:spPr>
          <a:xfrm>
            <a:off x="8535792" y="6031914"/>
            <a:ext cx="3372526"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Commission for Historical Statues </a:t>
            </a: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
            </a:r>
            <a:b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b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in </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the United States </a:t>
            </a: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Capitol</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411270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 y="-19050"/>
            <a:ext cx="12192001" cy="6877050"/>
          </a:xfrm>
          <a:prstGeom prst="rect">
            <a:avLst/>
          </a:prstGeom>
        </p:spPr>
      </p:pic>
      <p:sp>
        <p:nvSpPr>
          <p:cNvPr id="6" name="TextBox 5"/>
          <p:cNvSpPr txBox="1"/>
          <p:nvPr/>
        </p:nvSpPr>
        <p:spPr>
          <a:xfrm flipH="1">
            <a:off x="1440866" y="562260"/>
            <a:ext cx="9439565" cy="4735902"/>
          </a:xfrm>
          <a:prstGeom prst="rect">
            <a:avLst/>
          </a:prstGeom>
          <a:solidFill>
            <a:srgbClr val="800000">
              <a:alpha val="72941"/>
            </a:srgbClr>
          </a:solid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prstClr val="white"/>
                </a:solidFill>
                <a:effectLst/>
                <a:uLnTx/>
                <a:uFillTx/>
                <a:latin typeface="Calibri" panose="020F0502020204030204"/>
                <a:ea typeface="+mn-ea"/>
                <a:cs typeface="+mn-cs"/>
              </a:rPr>
              <a:t>In Favor of Removal – Common Themes</a:t>
            </a:r>
          </a:p>
          <a:p>
            <a:r>
              <a:rPr lang="en-US" sz="1400" dirty="0"/>
              <a:t> </a:t>
            </a:r>
          </a:p>
          <a:p>
            <a:pPr marL="285750" indent="-285750" algn="ctr">
              <a:lnSpc>
                <a:spcPct val="150000"/>
              </a:lnSpc>
              <a:buFont typeface="Arial" panose="020B0604020202020204" pitchFamily="34" charset="0"/>
              <a:buChar char="•"/>
            </a:pPr>
            <a:r>
              <a:rPr lang="en-US" sz="1400" dirty="0">
                <a:solidFill>
                  <a:schemeClr val="bg1"/>
                </a:solidFill>
              </a:rPr>
              <a:t>Numerous suggestions for other worthy Virginia subjects</a:t>
            </a:r>
          </a:p>
          <a:p>
            <a:pPr marL="285750" indent="-285750" algn="ctr">
              <a:lnSpc>
                <a:spcPct val="150000"/>
              </a:lnSpc>
              <a:buFont typeface="Arial" panose="020B0604020202020204" pitchFamily="34" charset="0"/>
              <a:buChar char="•"/>
            </a:pPr>
            <a:r>
              <a:rPr lang="en-US" sz="1400" dirty="0" smtClean="0">
                <a:solidFill>
                  <a:schemeClr val="bg1"/>
                </a:solidFill>
              </a:rPr>
              <a:t>There </a:t>
            </a:r>
            <a:r>
              <a:rPr lang="en-US" sz="1400" dirty="0">
                <a:solidFill>
                  <a:schemeClr val="bg1"/>
                </a:solidFill>
              </a:rPr>
              <a:t>are more deserving Virginians to honor</a:t>
            </a:r>
          </a:p>
          <a:p>
            <a:pPr marL="285750" indent="-285750" algn="ctr">
              <a:lnSpc>
                <a:spcPct val="150000"/>
              </a:lnSpc>
              <a:buFont typeface="Arial" panose="020B0604020202020204" pitchFamily="34" charset="0"/>
              <a:buChar char="•"/>
            </a:pPr>
            <a:r>
              <a:rPr lang="en-US" sz="1400" dirty="0">
                <a:solidFill>
                  <a:schemeClr val="bg1"/>
                </a:solidFill>
              </a:rPr>
              <a:t> </a:t>
            </a:r>
            <a:r>
              <a:rPr lang="en-US" sz="1400" dirty="0" smtClean="0">
                <a:solidFill>
                  <a:schemeClr val="bg1"/>
                </a:solidFill>
              </a:rPr>
              <a:t>Lee </a:t>
            </a:r>
            <a:r>
              <a:rPr lang="en-US" sz="1400" dirty="0">
                <a:solidFill>
                  <a:schemeClr val="bg1"/>
                </a:solidFill>
              </a:rPr>
              <a:t>represented white supremacy, not Virginia heritage</a:t>
            </a:r>
          </a:p>
          <a:p>
            <a:pPr marL="285750" indent="-285750" algn="ctr">
              <a:lnSpc>
                <a:spcPct val="150000"/>
              </a:lnSpc>
              <a:buFont typeface="Arial" panose="020B0604020202020204" pitchFamily="34" charset="0"/>
              <a:buChar char="•"/>
            </a:pPr>
            <a:r>
              <a:rPr lang="en-US" sz="1400" dirty="0">
                <a:solidFill>
                  <a:schemeClr val="bg1"/>
                </a:solidFill>
              </a:rPr>
              <a:t> </a:t>
            </a:r>
            <a:r>
              <a:rPr lang="en-US" sz="1400" dirty="0" smtClean="0">
                <a:solidFill>
                  <a:schemeClr val="bg1"/>
                </a:solidFill>
              </a:rPr>
              <a:t>Confederate </a:t>
            </a:r>
            <a:r>
              <a:rPr lang="en-US" sz="1400" dirty="0">
                <a:solidFill>
                  <a:schemeClr val="bg1"/>
                </a:solidFill>
              </a:rPr>
              <a:t>subjects are inappropriate in public spaces</a:t>
            </a:r>
          </a:p>
          <a:p>
            <a:pPr marL="285750" indent="-285750" algn="ctr">
              <a:lnSpc>
                <a:spcPct val="150000"/>
              </a:lnSpc>
              <a:buFont typeface="Arial" panose="020B0604020202020204" pitchFamily="34" charset="0"/>
              <a:buChar char="•"/>
            </a:pPr>
            <a:r>
              <a:rPr lang="en-US" sz="1400" dirty="0">
                <a:solidFill>
                  <a:schemeClr val="bg1"/>
                </a:solidFill>
              </a:rPr>
              <a:t> </a:t>
            </a:r>
            <a:r>
              <a:rPr lang="en-US" sz="1400" dirty="0" smtClean="0">
                <a:solidFill>
                  <a:schemeClr val="bg1"/>
                </a:solidFill>
              </a:rPr>
              <a:t>Lee </a:t>
            </a:r>
            <a:r>
              <a:rPr lang="en-US" sz="1400" dirty="0">
                <a:solidFill>
                  <a:schemeClr val="bg1"/>
                </a:solidFill>
              </a:rPr>
              <a:t>does not represent the Virginia of today</a:t>
            </a:r>
          </a:p>
          <a:p>
            <a:pPr marL="285750" indent="-285750" algn="ctr">
              <a:lnSpc>
                <a:spcPct val="150000"/>
              </a:lnSpc>
              <a:buFont typeface="Arial" panose="020B0604020202020204" pitchFamily="34" charset="0"/>
              <a:buChar char="•"/>
            </a:pPr>
            <a:r>
              <a:rPr lang="en-US" sz="1400" dirty="0">
                <a:solidFill>
                  <a:schemeClr val="bg1"/>
                </a:solidFill>
              </a:rPr>
              <a:t> </a:t>
            </a:r>
            <a:r>
              <a:rPr lang="en-US" sz="1400" dirty="0" smtClean="0">
                <a:solidFill>
                  <a:schemeClr val="bg1"/>
                </a:solidFill>
              </a:rPr>
              <a:t>It </a:t>
            </a:r>
            <a:r>
              <a:rPr lang="en-US" sz="1400" dirty="0">
                <a:solidFill>
                  <a:schemeClr val="bg1"/>
                </a:solidFill>
              </a:rPr>
              <a:t>is past time for this statue to be removed</a:t>
            </a:r>
          </a:p>
          <a:p>
            <a:pPr marL="285750" indent="-285750" algn="ctr">
              <a:lnSpc>
                <a:spcPct val="150000"/>
              </a:lnSpc>
              <a:buFont typeface="Arial" panose="020B0604020202020204" pitchFamily="34" charset="0"/>
              <a:buChar char="•"/>
            </a:pPr>
            <a:r>
              <a:rPr lang="en-US" sz="1400" dirty="0">
                <a:solidFill>
                  <a:schemeClr val="bg1"/>
                </a:solidFill>
              </a:rPr>
              <a:t> </a:t>
            </a:r>
            <a:r>
              <a:rPr lang="en-US" sz="1400" dirty="0" smtClean="0">
                <a:solidFill>
                  <a:schemeClr val="bg1"/>
                </a:solidFill>
              </a:rPr>
              <a:t>Lee </a:t>
            </a:r>
            <a:r>
              <a:rPr lang="en-US" sz="1400" dirty="0">
                <a:solidFill>
                  <a:schemeClr val="bg1"/>
                </a:solidFill>
              </a:rPr>
              <a:t>himself did not want statues/monuments</a:t>
            </a:r>
          </a:p>
          <a:p>
            <a:pPr marL="285750" indent="-285750" algn="ctr">
              <a:lnSpc>
                <a:spcPct val="150000"/>
              </a:lnSpc>
              <a:buFont typeface="Arial" panose="020B0604020202020204" pitchFamily="34" charset="0"/>
              <a:buChar char="•"/>
            </a:pPr>
            <a:r>
              <a:rPr lang="en-US" sz="1400" dirty="0">
                <a:solidFill>
                  <a:schemeClr val="bg1"/>
                </a:solidFill>
              </a:rPr>
              <a:t> </a:t>
            </a:r>
            <a:r>
              <a:rPr lang="en-US" sz="1400" dirty="0" smtClean="0">
                <a:solidFill>
                  <a:schemeClr val="bg1"/>
                </a:solidFill>
              </a:rPr>
              <a:t>How </a:t>
            </a:r>
            <a:r>
              <a:rPr lang="en-US" sz="1400" dirty="0">
                <a:solidFill>
                  <a:schemeClr val="bg1"/>
                </a:solidFill>
              </a:rPr>
              <a:t>do we want to represent Virginia?</a:t>
            </a:r>
          </a:p>
          <a:p>
            <a:pPr marL="285750" indent="-285750" algn="ctr">
              <a:lnSpc>
                <a:spcPct val="150000"/>
              </a:lnSpc>
              <a:buFont typeface="Arial" panose="020B0604020202020204" pitchFamily="34" charset="0"/>
              <a:buChar char="•"/>
            </a:pPr>
            <a:r>
              <a:rPr lang="en-US" sz="1400" dirty="0">
                <a:solidFill>
                  <a:schemeClr val="bg1"/>
                </a:solidFill>
              </a:rPr>
              <a:t> </a:t>
            </a:r>
            <a:r>
              <a:rPr lang="en-US" sz="1400" dirty="0" smtClean="0">
                <a:solidFill>
                  <a:schemeClr val="bg1"/>
                </a:solidFill>
              </a:rPr>
              <a:t>Lee </a:t>
            </a:r>
            <a:r>
              <a:rPr lang="en-US" sz="1400" dirty="0">
                <a:solidFill>
                  <a:schemeClr val="bg1"/>
                </a:solidFill>
              </a:rPr>
              <a:t>committed treason against the US - Traitors should not be in places of reverence</a:t>
            </a:r>
          </a:p>
          <a:p>
            <a:pPr marL="285750" indent="-285750" algn="ctr">
              <a:lnSpc>
                <a:spcPct val="150000"/>
              </a:lnSpc>
              <a:buFont typeface="Arial" panose="020B0604020202020204" pitchFamily="34" charset="0"/>
              <a:buChar char="•"/>
            </a:pPr>
            <a:r>
              <a:rPr lang="en-US" sz="1400" dirty="0">
                <a:solidFill>
                  <a:schemeClr val="bg1"/>
                </a:solidFill>
              </a:rPr>
              <a:t> </a:t>
            </a:r>
            <a:r>
              <a:rPr lang="en-US" sz="1400" dirty="0" smtClean="0">
                <a:solidFill>
                  <a:schemeClr val="bg1"/>
                </a:solidFill>
              </a:rPr>
              <a:t>Lee </a:t>
            </a:r>
            <a:r>
              <a:rPr lang="en-US" sz="1400" dirty="0">
                <a:solidFill>
                  <a:schemeClr val="bg1"/>
                </a:solidFill>
              </a:rPr>
              <a:t>was on the wrong side of history</a:t>
            </a:r>
          </a:p>
          <a:p>
            <a:pPr marL="285750" indent="-285750" algn="ctr">
              <a:lnSpc>
                <a:spcPct val="150000"/>
              </a:lnSpc>
              <a:buFont typeface="Arial" panose="020B0604020202020204" pitchFamily="34" charset="0"/>
              <a:buChar char="•"/>
            </a:pPr>
            <a:r>
              <a:rPr lang="en-US" sz="1400" dirty="0">
                <a:solidFill>
                  <a:schemeClr val="bg1"/>
                </a:solidFill>
              </a:rPr>
              <a:t> </a:t>
            </a:r>
            <a:r>
              <a:rPr lang="en-US" sz="1400" dirty="0" smtClean="0">
                <a:solidFill>
                  <a:schemeClr val="bg1"/>
                </a:solidFill>
              </a:rPr>
              <a:t>Lee </a:t>
            </a:r>
            <a:r>
              <a:rPr lang="en-US" sz="1400" dirty="0">
                <a:solidFill>
                  <a:schemeClr val="bg1"/>
                </a:solidFill>
              </a:rPr>
              <a:t>represents </a:t>
            </a:r>
            <a:r>
              <a:rPr lang="en-US" sz="1400" dirty="0" smtClean="0">
                <a:solidFill>
                  <a:schemeClr val="bg1"/>
                </a:solidFill>
              </a:rPr>
              <a:t>racism</a:t>
            </a:r>
            <a:endParaRPr lang="en-US" sz="1400" dirty="0">
              <a:solidFill>
                <a:schemeClr val="bg1"/>
              </a:solidFill>
            </a:endParaRPr>
          </a:p>
        </p:txBody>
      </p:sp>
      <p:grpSp>
        <p:nvGrpSpPr>
          <p:cNvPr id="5" name="Group 4"/>
          <p:cNvGrpSpPr/>
          <p:nvPr/>
        </p:nvGrpSpPr>
        <p:grpSpPr>
          <a:xfrm>
            <a:off x="0" y="5852160"/>
            <a:ext cx="12192001" cy="1005840"/>
            <a:chOff x="-90616" y="5852160"/>
            <a:chExt cx="12192001" cy="1005840"/>
          </a:xfrm>
        </p:grpSpPr>
        <p:grpSp>
          <p:nvGrpSpPr>
            <p:cNvPr id="7" name="Group 6"/>
            <p:cNvGrpSpPr/>
            <p:nvPr/>
          </p:nvGrpSpPr>
          <p:grpSpPr>
            <a:xfrm>
              <a:off x="-90616" y="5852160"/>
              <a:ext cx="12192001" cy="1005840"/>
              <a:chOff x="0" y="5852160"/>
              <a:chExt cx="12192001" cy="1005840"/>
            </a:xfrm>
          </p:grpSpPr>
          <p:sp>
            <p:nvSpPr>
              <p:cNvPr id="9" name="Rectangle 8"/>
              <p:cNvSpPr/>
              <p:nvPr/>
            </p:nvSpPr>
            <p:spPr>
              <a:xfrm>
                <a:off x="1" y="5852160"/>
                <a:ext cx="12192000" cy="1005840"/>
              </a:xfrm>
              <a:prstGeom prst="rect">
                <a:avLst/>
              </a:prstGeom>
              <a:solidFill>
                <a:srgbClr val="061F5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5852160"/>
                <a:ext cx="10058400" cy="1005840"/>
              </a:xfrm>
              <a:prstGeom prst="rect">
                <a:avLst/>
              </a:prstGeom>
            </p:spPr>
          </p:pic>
        </p:grpSp>
        <p:sp>
          <p:nvSpPr>
            <p:cNvPr id="8" name="TextBox 7"/>
            <p:cNvSpPr txBox="1"/>
            <p:nvPr/>
          </p:nvSpPr>
          <p:spPr>
            <a:xfrm>
              <a:off x="8222111" y="5893415"/>
              <a:ext cx="3798916"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1" name="Rectangle 10"/>
          <p:cNvSpPr/>
          <p:nvPr/>
        </p:nvSpPr>
        <p:spPr>
          <a:xfrm>
            <a:off x="8535792" y="6031914"/>
            <a:ext cx="3372526"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Commission for Historical Statues </a:t>
            </a: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
            </a:r>
            <a:b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b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in </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the United States </a:t>
            </a: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Capitol</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317729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1"/>
            <a:ext cx="12192001" cy="6858000"/>
          </a:xfrm>
          <a:prstGeom prst="rect">
            <a:avLst/>
          </a:prstGeom>
        </p:spPr>
      </p:pic>
      <p:sp>
        <p:nvSpPr>
          <p:cNvPr id="6" name="TextBox 5"/>
          <p:cNvSpPr txBox="1"/>
          <p:nvPr/>
        </p:nvSpPr>
        <p:spPr>
          <a:xfrm flipH="1">
            <a:off x="962025" y="370561"/>
            <a:ext cx="10477499" cy="4927601"/>
          </a:xfrm>
          <a:prstGeom prst="rect">
            <a:avLst/>
          </a:prstGeom>
          <a:solidFill>
            <a:srgbClr val="800000">
              <a:alpha val="72941"/>
            </a:srgbClr>
          </a:solid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prstClr val="white"/>
                </a:solidFill>
                <a:effectLst/>
                <a:uLnTx/>
                <a:uFillTx/>
                <a:latin typeface="Calibri" panose="020F0502020204030204"/>
                <a:ea typeface="+mn-ea"/>
                <a:cs typeface="+mn-cs"/>
              </a:rPr>
              <a:t>Opposed </a:t>
            </a:r>
            <a:r>
              <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rPr>
              <a:t>to </a:t>
            </a:r>
            <a:r>
              <a:rPr kumimoji="0" lang="en-US" sz="2800" b="1" i="0" u="none" strike="noStrike" kern="1200" cap="none" spc="0" normalizeH="0" baseline="0" noProof="0" dirty="0" smtClean="0">
                <a:ln>
                  <a:noFill/>
                </a:ln>
                <a:solidFill>
                  <a:prstClr val="white"/>
                </a:solidFill>
                <a:effectLst/>
                <a:uLnTx/>
                <a:uFillTx/>
                <a:latin typeface="Calibri" panose="020F0502020204030204"/>
                <a:ea typeface="+mn-ea"/>
                <a:cs typeface="+mn-cs"/>
              </a:rPr>
              <a:t>Removal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 </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a:t>
            </a:r>
            <a:endPar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“I am </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writing to you to object to the proposal to remove the Robert E. Lee statue </a:t>
            </a:r>
            <a:endPar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from </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the United States Capitol.  I believe that Robert E. Lee is an appropriate </a:t>
            </a:r>
            <a:endPar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representative </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of Virginia.  He was an outstanding man who served the country and Virginia.  </a:t>
            </a:r>
            <a:endPar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He </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was and is well respected by citizens from all over the country, including contemporary </a:t>
            </a:r>
            <a:endPar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figures </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from the Northern states and Presidents Theodore Roosevelt and Dwight D. Eisenhower.  When the Civil War ended, Lee urged his soldiers to go </a:t>
            </a:r>
            <a:endPar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home </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and be good citizens.  He became president of Washington College and </a:t>
            </a:r>
            <a:endPar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made </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innovations that helped revive the college and lead it into modern times. </a:t>
            </a:r>
            <a:endPar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Robert </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E. Lee was a man of great moral and honorable character.  </a:t>
            </a:r>
            <a:endPar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Please </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do not remove his statue from the Capitol. </a:t>
            </a: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a:t>
            </a:r>
          </a:p>
          <a:p>
            <a:pPr marL="0" marR="0" lvl="0" indent="0" algn="ctr" defTabSz="914400" rtl="0" eaLnBrk="1" fontAlgn="auto" latinLnBrk="0" hangingPunct="1">
              <a:spcBef>
                <a:spcPts val="0"/>
              </a:spcBef>
              <a:spcAft>
                <a:spcPts val="0"/>
              </a:spcAft>
              <a:buClrTx/>
              <a:buSzTx/>
              <a:buFontTx/>
              <a:buNone/>
              <a:tabLst/>
              <a:defRPr/>
            </a:pPr>
            <a:endPar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endParaRPr>
          </a:p>
          <a:p>
            <a:pPr algn="ctr"/>
            <a:r>
              <a:rPr lang="en-US" dirty="0" smtClean="0">
                <a:solidFill>
                  <a:prstClr val="white"/>
                </a:solidFill>
                <a:latin typeface="Calibri" panose="020F0502020204030204"/>
              </a:rPr>
              <a:t>  Sue </a:t>
            </a:r>
            <a:r>
              <a:rPr lang="en-US" dirty="0">
                <a:solidFill>
                  <a:prstClr val="white"/>
                </a:solidFill>
                <a:latin typeface="Calibri" panose="020F0502020204030204"/>
              </a:rPr>
              <a:t>Anne </a:t>
            </a:r>
            <a:r>
              <a:rPr lang="en-US" dirty="0" err="1" smtClean="0">
                <a:solidFill>
                  <a:prstClr val="white"/>
                </a:solidFill>
                <a:latin typeface="Calibri" panose="020F0502020204030204"/>
              </a:rPr>
              <a:t>Boothe</a:t>
            </a:r>
            <a:r>
              <a:rPr lang="en-US" dirty="0" smtClean="0">
                <a:solidFill>
                  <a:prstClr val="white"/>
                </a:solidFill>
                <a:latin typeface="Calibri" panose="020F0502020204030204"/>
              </a:rPr>
              <a:t>     </a:t>
            </a:r>
            <a:endParaRPr lang="en-US" dirty="0">
              <a:solidFill>
                <a:prstClr val="white"/>
              </a:solidFill>
              <a:latin typeface="Calibri" panose="020F0502020204030204"/>
            </a:endParaRPr>
          </a:p>
          <a:p>
            <a:pPr algn="ctr"/>
            <a:r>
              <a:rPr lang="en-US" dirty="0" smtClean="0">
                <a:solidFill>
                  <a:prstClr val="white"/>
                </a:solidFill>
                <a:latin typeface="Calibri" panose="020F0502020204030204"/>
              </a:rPr>
              <a:t>Floyd</a:t>
            </a:r>
            <a:endParaRPr kumimoji="0" lang="en-US" sz="2800" b="0" i="0" u="none" strike="noStrike" kern="1200" cap="none" spc="0" normalizeH="0" baseline="0" noProof="0" dirty="0" smtClean="0">
              <a:ln>
                <a:noFill/>
              </a:ln>
              <a:solidFill>
                <a:prstClr val="white"/>
              </a:solidFill>
              <a:effectLst/>
              <a:uLnTx/>
              <a:uFillTx/>
              <a:latin typeface="Calibri" panose="020F0502020204030204"/>
              <a:ea typeface="+mn-ea"/>
              <a:cs typeface="+mn-cs"/>
            </a:endParaRPr>
          </a:p>
          <a:p>
            <a:pPr marL="12001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endParaRPr>
          </a:p>
        </p:txBody>
      </p:sp>
      <p:grpSp>
        <p:nvGrpSpPr>
          <p:cNvPr id="5" name="Group 4"/>
          <p:cNvGrpSpPr/>
          <p:nvPr/>
        </p:nvGrpSpPr>
        <p:grpSpPr>
          <a:xfrm>
            <a:off x="0" y="5852160"/>
            <a:ext cx="12192001" cy="1005840"/>
            <a:chOff x="-90616" y="5852160"/>
            <a:chExt cx="12192001" cy="1005840"/>
          </a:xfrm>
        </p:grpSpPr>
        <p:grpSp>
          <p:nvGrpSpPr>
            <p:cNvPr id="7" name="Group 6"/>
            <p:cNvGrpSpPr/>
            <p:nvPr/>
          </p:nvGrpSpPr>
          <p:grpSpPr>
            <a:xfrm>
              <a:off x="-90616" y="5852160"/>
              <a:ext cx="12192001" cy="1005840"/>
              <a:chOff x="0" y="5852160"/>
              <a:chExt cx="12192001" cy="1005840"/>
            </a:xfrm>
          </p:grpSpPr>
          <p:sp>
            <p:nvSpPr>
              <p:cNvPr id="9" name="Rectangle 8"/>
              <p:cNvSpPr/>
              <p:nvPr/>
            </p:nvSpPr>
            <p:spPr>
              <a:xfrm>
                <a:off x="1" y="5852160"/>
                <a:ext cx="12192000" cy="1005840"/>
              </a:xfrm>
              <a:prstGeom prst="rect">
                <a:avLst/>
              </a:prstGeom>
              <a:solidFill>
                <a:srgbClr val="061F5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5852160"/>
                <a:ext cx="10058400" cy="1005840"/>
              </a:xfrm>
              <a:prstGeom prst="rect">
                <a:avLst/>
              </a:prstGeom>
            </p:spPr>
          </p:pic>
        </p:grpSp>
        <p:sp>
          <p:nvSpPr>
            <p:cNvPr id="8" name="TextBox 7"/>
            <p:cNvSpPr txBox="1"/>
            <p:nvPr/>
          </p:nvSpPr>
          <p:spPr>
            <a:xfrm>
              <a:off x="8222111" y="5893415"/>
              <a:ext cx="3798916"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1" name="Rectangle 10"/>
          <p:cNvSpPr/>
          <p:nvPr/>
        </p:nvSpPr>
        <p:spPr>
          <a:xfrm>
            <a:off x="8535792" y="6031914"/>
            <a:ext cx="3372526"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Commission for Historical Statues </a:t>
            </a: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
            </a:r>
            <a:b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b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in </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the United States </a:t>
            </a: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Capitol</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178974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 y="-19050"/>
            <a:ext cx="12192001" cy="6877050"/>
          </a:xfrm>
          <a:prstGeom prst="rect">
            <a:avLst/>
          </a:prstGeom>
        </p:spPr>
      </p:pic>
      <p:grpSp>
        <p:nvGrpSpPr>
          <p:cNvPr id="5" name="Group 4"/>
          <p:cNvGrpSpPr/>
          <p:nvPr/>
        </p:nvGrpSpPr>
        <p:grpSpPr>
          <a:xfrm>
            <a:off x="0" y="5852160"/>
            <a:ext cx="12192001" cy="1005840"/>
            <a:chOff x="0" y="5852160"/>
            <a:chExt cx="12192001" cy="1005840"/>
          </a:xfrm>
        </p:grpSpPr>
        <p:grpSp>
          <p:nvGrpSpPr>
            <p:cNvPr id="7" name="Group 6"/>
            <p:cNvGrpSpPr/>
            <p:nvPr/>
          </p:nvGrpSpPr>
          <p:grpSpPr>
            <a:xfrm>
              <a:off x="0" y="5852160"/>
              <a:ext cx="12192001" cy="1005840"/>
              <a:chOff x="-90616" y="5852160"/>
              <a:chExt cx="12192001" cy="1005840"/>
            </a:xfrm>
          </p:grpSpPr>
          <p:grpSp>
            <p:nvGrpSpPr>
              <p:cNvPr id="9" name="Group 8"/>
              <p:cNvGrpSpPr/>
              <p:nvPr/>
            </p:nvGrpSpPr>
            <p:grpSpPr>
              <a:xfrm>
                <a:off x="-90616" y="5852160"/>
                <a:ext cx="12192001" cy="1005840"/>
                <a:chOff x="0" y="5852160"/>
                <a:chExt cx="12192001" cy="1005840"/>
              </a:xfrm>
            </p:grpSpPr>
            <p:sp>
              <p:nvSpPr>
                <p:cNvPr id="11" name="Rectangle 10"/>
                <p:cNvSpPr/>
                <p:nvPr/>
              </p:nvSpPr>
              <p:spPr>
                <a:xfrm>
                  <a:off x="1" y="5852160"/>
                  <a:ext cx="12192000" cy="1005840"/>
                </a:xfrm>
                <a:prstGeom prst="rect">
                  <a:avLst/>
                </a:prstGeom>
                <a:solidFill>
                  <a:srgbClr val="061F5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5852160"/>
                  <a:ext cx="10058400" cy="1005840"/>
                </a:xfrm>
                <a:prstGeom prst="rect">
                  <a:avLst/>
                </a:prstGeom>
              </p:spPr>
            </p:pic>
          </p:grpSp>
          <p:sp>
            <p:nvSpPr>
              <p:cNvPr id="10" name="TextBox 9"/>
              <p:cNvSpPr txBox="1"/>
              <p:nvPr/>
            </p:nvSpPr>
            <p:spPr>
              <a:xfrm>
                <a:off x="8222111" y="5893415"/>
                <a:ext cx="3798916"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8" name="Rectangle 7"/>
            <p:cNvSpPr/>
            <p:nvPr/>
          </p:nvSpPr>
          <p:spPr>
            <a:xfrm>
              <a:off x="8535792" y="6031914"/>
              <a:ext cx="3372526"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Commission for Historical Statues </a:t>
              </a: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
              </a:r>
              <a:b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b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in </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the United States </a:t>
              </a: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Capitol</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3" name="Title 1"/>
          <p:cNvSpPr>
            <a:spLocks noGrp="1"/>
          </p:cNvSpPr>
          <p:nvPr>
            <p:ph type="title"/>
          </p:nvPr>
        </p:nvSpPr>
        <p:spPr>
          <a:xfrm rot="10800000" flipV="1">
            <a:off x="609596" y="514351"/>
            <a:ext cx="5283073" cy="5337810"/>
          </a:xfrm>
        </p:spPr>
        <p:txBody>
          <a:bodyPr anchor="t">
            <a:noAutofit/>
          </a:bodyPr>
          <a:lstStyle/>
          <a:p>
            <a:r>
              <a:rPr lang="en-US" dirty="0" smtClean="0">
                <a:solidFill>
                  <a:schemeClr val="bg1"/>
                </a:solidFill>
                <a:latin typeface="+mn-lt"/>
              </a:rPr>
              <a:t/>
            </a:r>
            <a:br>
              <a:rPr lang="en-US" dirty="0" smtClean="0">
                <a:solidFill>
                  <a:schemeClr val="bg1"/>
                </a:solidFill>
                <a:latin typeface="+mn-lt"/>
              </a:rPr>
            </a:br>
            <a:r>
              <a:rPr lang="en-US" dirty="0" smtClean="0">
                <a:solidFill>
                  <a:schemeClr val="bg1"/>
                </a:solidFill>
                <a:latin typeface="+mn-lt"/>
              </a:rPr>
              <a:t>MEETING of the COMMISSION for HISTORICAL </a:t>
            </a:r>
            <a:r>
              <a:rPr lang="en-US" dirty="0">
                <a:solidFill>
                  <a:schemeClr val="bg1"/>
                </a:solidFill>
                <a:latin typeface="+mn-lt"/>
              </a:rPr>
              <a:t>STATUES </a:t>
            </a:r>
            <a:r>
              <a:rPr lang="en-US" dirty="0" smtClean="0">
                <a:solidFill>
                  <a:schemeClr val="bg1"/>
                </a:solidFill>
                <a:latin typeface="+mn-lt"/>
              </a:rPr>
              <a:t/>
            </a:r>
            <a:br>
              <a:rPr lang="en-US" dirty="0" smtClean="0">
                <a:solidFill>
                  <a:schemeClr val="bg1"/>
                </a:solidFill>
                <a:latin typeface="+mn-lt"/>
              </a:rPr>
            </a:br>
            <a:r>
              <a:rPr lang="en-US" dirty="0" smtClean="0">
                <a:solidFill>
                  <a:schemeClr val="bg1"/>
                </a:solidFill>
                <a:latin typeface="+mn-lt"/>
              </a:rPr>
              <a:t>in the </a:t>
            </a:r>
            <a:r>
              <a:rPr lang="en-US" dirty="0">
                <a:solidFill>
                  <a:schemeClr val="bg1"/>
                </a:solidFill>
                <a:latin typeface="+mn-lt"/>
              </a:rPr>
              <a:t>UNITED STATES CAPITOL </a:t>
            </a:r>
            <a:r>
              <a:rPr lang="en-US" sz="2400" dirty="0" smtClean="0">
                <a:solidFill>
                  <a:schemeClr val="bg1"/>
                </a:solidFill>
              </a:rPr>
              <a:t/>
            </a:r>
            <a:br>
              <a:rPr lang="en-US" sz="2400" dirty="0" smtClean="0">
                <a:solidFill>
                  <a:schemeClr val="bg1"/>
                </a:solidFill>
              </a:rPr>
            </a:br>
            <a:r>
              <a:rPr lang="en-US" sz="2400" dirty="0" smtClean="0">
                <a:solidFill>
                  <a:schemeClr val="bg1"/>
                </a:solidFill>
              </a:rPr>
              <a:t/>
            </a:r>
            <a:br>
              <a:rPr lang="en-US" sz="2400" dirty="0" smtClean="0">
                <a:solidFill>
                  <a:schemeClr val="bg1"/>
                </a:solidFill>
              </a:rPr>
            </a:br>
            <a:r>
              <a:rPr lang="en-US" sz="2700" dirty="0" smtClean="0">
                <a:solidFill>
                  <a:schemeClr val="bg1"/>
                </a:solidFill>
                <a:latin typeface="+mn-lt"/>
              </a:rPr>
              <a:t>9:30 </a:t>
            </a:r>
            <a:r>
              <a:rPr lang="en-US" sz="2700" dirty="0">
                <a:solidFill>
                  <a:schemeClr val="bg1"/>
                </a:solidFill>
                <a:latin typeface="+mn-lt"/>
              </a:rPr>
              <a:t>a.m. </a:t>
            </a:r>
            <a:r>
              <a:rPr lang="en-US" sz="2700" dirty="0" smtClean="0">
                <a:solidFill>
                  <a:schemeClr val="bg1"/>
                </a:solidFill>
                <a:latin typeface="+mn-lt"/>
              </a:rPr>
              <a:t>  July </a:t>
            </a:r>
            <a:r>
              <a:rPr lang="en-US" sz="2700" dirty="0">
                <a:solidFill>
                  <a:schemeClr val="bg1"/>
                </a:solidFill>
                <a:latin typeface="+mn-lt"/>
              </a:rPr>
              <a:t>24, </a:t>
            </a:r>
            <a:r>
              <a:rPr lang="en-US" sz="2700" dirty="0" smtClean="0">
                <a:solidFill>
                  <a:schemeClr val="bg1"/>
                </a:solidFill>
                <a:latin typeface="+mn-lt"/>
              </a:rPr>
              <a:t>2020 </a:t>
            </a:r>
            <a:br>
              <a:rPr lang="en-US" sz="2700" dirty="0" smtClean="0">
                <a:solidFill>
                  <a:schemeClr val="bg1"/>
                </a:solidFill>
                <a:latin typeface="+mn-lt"/>
              </a:rPr>
            </a:br>
            <a:r>
              <a:rPr lang="en-US" sz="1800" dirty="0" smtClean="0">
                <a:solidFill>
                  <a:schemeClr val="bg1"/>
                </a:solidFill>
                <a:latin typeface="+mn-lt"/>
              </a:rPr>
              <a:t>(this meeting will take place online) </a:t>
            </a:r>
            <a:r>
              <a:rPr lang="en-US" sz="2000" dirty="0" smtClean="0">
                <a:solidFill>
                  <a:schemeClr val="bg1"/>
                </a:solidFill>
                <a:latin typeface="+mn-lt"/>
              </a:rPr>
              <a:t/>
            </a:r>
            <a:br>
              <a:rPr lang="en-US" sz="2000" dirty="0" smtClean="0">
                <a:solidFill>
                  <a:schemeClr val="bg1"/>
                </a:solidFill>
                <a:latin typeface="+mn-lt"/>
              </a:rPr>
            </a:br>
            <a:endParaRPr lang="en-US" sz="2400" dirty="0">
              <a:solidFill>
                <a:schemeClr val="bg1"/>
              </a:solidFill>
              <a:latin typeface="+mn-lt"/>
            </a:endParaRPr>
          </a:p>
        </p:txBody>
      </p:sp>
      <p:sp>
        <p:nvSpPr>
          <p:cNvPr id="14" name="TextBox 13"/>
          <p:cNvSpPr txBox="1"/>
          <p:nvPr/>
        </p:nvSpPr>
        <p:spPr>
          <a:xfrm flipH="1">
            <a:off x="6095999" y="514351"/>
            <a:ext cx="5495925" cy="5010150"/>
          </a:xfrm>
          <a:prstGeom prst="rect">
            <a:avLst/>
          </a:prstGeom>
          <a:solidFill>
            <a:srgbClr val="800000">
              <a:alpha val="72941"/>
            </a:srgbClr>
          </a:solidFill>
        </p:spPr>
        <p:txBody>
          <a:bodyPr wrap="square" rtlCol="0">
            <a:noAutofit/>
          </a:bodyPr>
          <a:lstStyle/>
          <a:p>
            <a:endParaRPr lang="en-US" sz="2000" dirty="0" smtClean="0">
              <a:solidFill>
                <a:schemeClr val="bg1"/>
              </a:solidFill>
            </a:endParaRPr>
          </a:p>
          <a:p>
            <a:pPr algn="ctr"/>
            <a:r>
              <a:rPr lang="en-US" sz="2000" u="sng" dirty="0" smtClean="0">
                <a:solidFill>
                  <a:schemeClr val="bg1"/>
                </a:solidFill>
              </a:rPr>
              <a:t>AGENDA</a:t>
            </a:r>
            <a:r>
              <a:rPr lang="en-US" sz="2000" dirty="0" smtClean="0">
                <a:solidFill>
                  <a:schemeClr val="bg1"/>
                </a:solidFill>
              </a:rPr>
              <a:t> </a:t>
            </a:r>
          </a:p>
          <a:p>
            <a:pPr algn="ctr"/>
            <a:r>
              <a:rPr lang="en-US" sz="2000" dirty="0">
                <a:solidFill>
                  <a:schemeClr val="bg1"/>
                </a:solidFill>
              </a:rPr>
              <a:t/>
            </a:r>
            <a:br>
              <a:rPr lang="en-US" sz="2000" dirty="0">
                <a:solidFill>
                  <a:schemeClr val="bg1"/>
                </a:solidFill>
              </a:rPr>
            </a:br>
            <a:r>
              <a:rPr lang="en-US" sz="1600" dirty="0" smtClean="0">
                <a:solidFill>
                  <a:schemeClr val="bg1"/>
                </a:solidFill>
              </a:rPr>
              <a:t>Call </a:t>
            </a:r>
            <a:r>
              <a:rPr lang="en-US" sz="1600" dirty="0">
                <a:solidFill>
                  <a:schemeClr val="bg1"/>
                </a:solidFill>
              </a:rPr>
              <a:t>to </a:t>
            </a:r>
            <a:r>
              <a:rPr lang="en-US" sz="1600" dirty="0" smtClean="0">
                <a:solidFill>
                  <a:schemeClr val="bg1"/>
                </a:solidFill>
              </a:rPr>
              <a:t>Order by Julie </a:t>
            </a:r>
            <a:r>
              <a:rPr lang="en-US" sz="1600" dirty="0">
                <a:solidFill>
                  <a:schemeClr val="bg1"/>
                </a:solidFill>
              </a:rPr>
              <a:t>Langan, </a:t>
            </a:r>
            <a:r>
              <a:rPr lang="en-US" sz="1600" dirty="0" smtClean="0">
                <a:solidFill>
                  <a:schemeClr val="bg1"/>
                </a:solidFill>
              </a:rPr>
              <a:t>Ex-Officio </a:t>
            </a:r>
            <a:r>
              <a:rPr lang="en-US" sz="1600" dirty="0">
                <a:solidFill>
                  <a:schemeClr val="bg1"/>
                </a:solidFill>
              </a:rPr>
              <a:t>Member </a:t>
            </a:r>
            <a:br>
              <a:rPr lang="en-US" sz="1600" dirty="0">
                <a:solidFill>
                  <a:schemeClr val="bg1"/>
                </a:solidFill>
              </a:rPr>
            </a:br>
            <a:r>
              <a:rPr lang="en-US" sz="1600" dirty="0" smtClean="0">
                <a:solidFill>
                  <a:schemeClr val="bg1"/>
                </a:solidFill>
              </a:rPr>
              <a:t>Roll </a:t>
            </a:r>
            <a:r>
              <a:rPr lang="en-US" sz="1600" dirty="0">
                <a:solidFill>
                  <a:schemeClr val="bg1"/>
                </a:solidFill>
              </a:rPr>
              <a:t>Call </a:t>
            </a:r>
            <a:r>
              <a:rPr lang="en-US" sz="1600" dirty="0" smtClean="0">
                <a:solidFill>
                  <a:schemeClr val="bg1"/>
                </a:solidFill>
              </a:rPr>
              <a:t>of Attendees</a:t>
            </a:r>
            <a:r>
              <a:rPr lang="en-US" sz="1600" dirty="0">
                <a:solidFill>
                  <a:schemeClr val="bg1"/>
                </a:solidFill>
              </a:rPr>
              <a:t/>
            </a:r>
            <a:br>
              <a:rPr lang="en-US" sz="1600" dirty="0">
                <a:solidFill>
                  <a:schemeClr val="bg1"/>
                </a:solidFill>
              </a:rPr>
            </a:br>
            <a:r>
              <a:rPr lang="en-US" sz="1600" dirty="0" smtClean="0">
                <a:solidFill>
                  <a:schemeClr val="bg1"/>
                </a:solidFill>
              </a:rPr>
              <a:t>Approval </a:t>
            </a:r>
            <a:r>
              <a:rPr lang="en-US" sz="1600" dirty="0">
                <a:solidFill>
                  <a:schemeClr val="bg1"/>
                </a:solidFill>
              </a:rPr>
              <a:t>of Meeting Agenda </a:t>
            </a:r>
            <a:br>
              <a:rPr lang="en-US" sz="1600" dirty="0">
                <a:solidFill>
                  <a:schemeClr val="bg1"/>
                </a:solidFill>
              </a:rPr>
            </a:br>
            <a:r>
              <a:rPr lang="en-US" sz="1600" dirty="0" smtClean="0">
                <a:solidFill>
                  <a:schemeClr val="bg1"/>
                </a:solidFill>
              </a:rPr>
              <a:t>Approval </a:t>
            </a:r>
            <a:r>
              <a:rPr lang="en-US" sz="1600" dirty="0">
                <a:solidFill>
                  <a:schemeClr val="bg1"/>
                </a:solidFill>
              </a:rPr>
              <a:t>of July 1, 2020 Meeting Minutes </a:t>
            </a:r>
            <a:endParaRPr lang="en-US" sz="1600" dirty="0" smtClean="0">
              <a:solidFill>
                <a:schemeClr val="bg1"/>
              </a:solidFill>
            </a:endParaRPr>
          </a:p>
          <a:p>
            <a:pPr algn="ctr"/>
            <a:r>
              <a:rPr lang="en-US" sz="1600" dirty="0" smtClean="0">
                <a:solidFill>
                  <a:schemeClr val="bg1"/>
                </a:solidFill>
              </a:rPr>
              <a:t>Election </a:t>
            </a:r>
            <a:r>
              <a:rPr lang="en-US" sz="1600" dirty="0">
                <a:solidFill>
                  <a:schemeClr val="bg1"/>
                </a:solidFill>
              </a:rPr>
              <a:t>of Chair &amp; Vice Chair </a:t>
            </a:r>
            <a:br>
              <a:rPr lang="en-US" sz="1600" dirty="0">
                <a:solidFill>
                  <a:schemeClr val="bg1"/>
                </a:solidFill>
              </a:rPr>
            </a:br>
            <a:r>
              <a:rPr lang="en-US" sz="1600" dirty="0" smtClean="0">
                <a:solidFill>
                  <a:schemeClr val="bg1"/>
                </a:solidFill>
              </a:rPr>
              <a:t>Overview </a:t>
            </a:r>
            <a:r>
              <a:rPr lang="en-US" sz="1600" dirty="0">
                <a:solidFill>
                  <a:schemeClr val="bg1"/>
                </a:solidFill>
              </a:rPr>
              <a:t>of Commission Responsibilities </a:t>
            </a:r>
            <a:br>
              <a:rPr lang="en-US" sz="1600" dirty="0">
                <a:solidFill>
                  <a:schemeClr val="bg1"/>
                </a:solidFill>
              </a:rPr>
            </a:br>
            <a:r>
              <a:rPr lang="en-US" sz="1600" dirty="0" smtClean="0">
                <a:solidFill>
                  <a:schemeClr val="bg1"/>
                </a:solidFill>
              </a:rPr>
              <a:t>Overview </a:t>
            </a:r>
            <a:r>
              <a:rPr lang="en-US" sz="1600" dirty="0">
                <a:solidFill>
                  <a:schemeClr val="bg1"/>
                </a:solidFill>
              </a:rPr>
              <a:t>of Statuary Hall and Robert E. Lee Statue </a:t>
            </a:r>
            <a:br>
              <a:rPr lang="en-US" sz="1600" dirty="0">
                <a:solidFill>
                  <a:schemeClr val="bg1"/>
                </a:solidFill>
              </a:rPr>
            </a:br>
            <a:r>
              <a:rPr lang="en-US" sz="1600" dirty="0" smtClean="0">
                <a:solidFill>
                  <a:schemeClr val="bg1"/>
                </a:solidFill>
              </a:rPr>
              <a:t>Remarks </a:t>
            </a:r>
            <a:r>
              <a:rPr lang="en-US" sz="1600" dirty="0">
                <a:solidFill>
                  <a:schemeClr val="bg1"/>
                </a:solidFill>
              </a:rPr>
              <a:t>from Governor Ralph S. Northam </a:t>
            </a:r>
            <a:br>
              <a:rPr lang="en-US" sz="1600" dirty="0">
                <a:solidFill>
                  <a:schemeClr val="bg1"/>
                </a:solidFill>
              </a:rPr>
            </a:br>
            <a:r>
              <a:rPr lang="en-US" sz="1600" dirty="0" smtClean="0">
                <a:solidFill>
                  <a:schemeClr val="bg1"/>
                </a:solidFill>
              </a:rPr>
              <a:t>Overview </a:t>
            </a:r>
            <a:r>
              <a:rPr lang="en-US" sz="1600" dirty="0">
                <a:solidFill>
                  <a:schemeClr val="bg1"/>
                </a:solidFill>
              </a:rPr>
              <a:t>of Statue Removal Process </a:t>
            </a:r>
            <a:br>
              <a:rPr lang="en-US" sz="1600" dirty="0">
                <a:solidFill>
                  <a:schemeClr val="bg1"/>
                </a:solidFill>
              </a:rPr>
            </a:br>
            <a:r>
              <a:rPr lang="en-US" sz="1600" dirty="0" smtClean="0">
                <a:solidFill>
                  <a:schemeClr val="bg1"/>
                </a:solidFill>
              </a:rPr>
              <a:t>Public </a:t>
            </a:r>
            <a:r>
              <a:rPr lang="en-US" sz="1600" dirty="0">
                <a:solidFill>
                  <a:schemeClr val="bg1"/>
                </a:solidFill>
              </a:rPr>
              <a:t>Comment (90 minutes) </a:t>
            </a:r>
            <a:br>
              <a:rPr lang="en-US" sz="1600" dirty="0">
                <a:solidFill>
                  <a:schemeClr val="bg1"/>
                </a:solidFill>
              </a:rPr>
            </a:br>
            <a:r>
              <a:rPr lang="en-US" sz="1600" dirty="0" smtClean="0">
                <a:solidFill>
                  <a:schemeClr val="bg1"/>
                </a:solidFill>
              </a:rPr>
              <a:t>Overview </a:t>
            </a:r>
            <a:r>
              <a:rPr lang="en-US" sz="1600" dirty="0">
                <a:solidFill>
                  <a:schemeClr val="bg1"/>
                </a:solidFill>
              </a:rPr>
              <a:t>of Written Public Comments </a:t>
            </a:r>
            <a:br>
              <a:rPr lang="en-US" sz="1600" dirty="0">
                <a:solidFill>
                  <a:schemeClr val="bg1"/>
                </a:solidFill>
              </a:rPr>
            </a:br>
            <a:r>
              <a:rPr lang="en-US" sz="1600" u="sng" dirty="0" smtClean="0">
                <a:solidFill>
                  <a:schemeClr val="accent4"/>
                </a:solidFill>
              </a:rPr>
              <a:t>Board </a:t>
            </a:r>
            <a:r>
              <a:rPr lang="en-US" sz="1600" u="sng" dirty="0">
                <a:solidFill>
                  <a:schemeClr val="accent4"/>
                </a:solidFill>
              </a:rPr>
              <a:t>Discussion Regarding Removal of Robert E. Lee Statue </a:t>
            </a:r>
            <a:r>
              <a:rPr lang="en-US" sz="1600" dirty="0">
                <a:solidFill>
                  <a:schemeClr val="bg1"/>
                </a:solidFill>
              </a:rPr>
              <a:t/>
            </a:r>
            <a:br>
              <a:rPr lang="en-US" sz="1600" dirty="0">
                <a:solidFill>
                  <a:schemeClr val="bg1"/>
                </a:solidFill>
              </a:rPr>
            </a:br>
            <a:r>
              <a:rPr lang="en-US" sz="1600" dirty="0" smtClean="0">
                <a:solidFill>
                  <a:schemeClr val="bg1"/>
                </a:solidFill>
              </a:rPr>
              <a:t>Next </a:t>
            </a:r>
            <a:r>
              <a:rPr lang="en-US" sz="1600" dirty="0">
                <a:solidFill>
                  <a:schemeClr val="bg1"/>
                </a:solidFill>
              </a:rPr>
              <a:t>Steps </a:t>
            </a:r>
            <a:endParaRPr lang="en-US" sz="1600" dirty="0" smtClean="0">
              <a:solidFill>
                <a:schemeClr val="bg1"/>
              </a:solidFill>
            </a:endParaRPr>
          </a:p>
          <a:p>
            <a:pPr algn="ctr"/>
            <a:endParaRPr lang="en-US" sz="1600" dirty="0" smtClean="0">
              <a:solidFill>
                <a:schemeClr val="bg1"/>
              </a:solidFill>
            </a:endParaRPr>
          </a:p>
          <a:p>
            <a:pPr algn="ctr"/>
            <a:r>
              <a:rPr lang="en-US" sz="1600" dirty="0" smtClean="0">
                <a:solidFill>
                  <a:schemeClr val="bg1"/>
                </a:solidFill>
              </a:rPr>
              <a:t>Adjourn</a:t>
            </a:r>
            <a:endParaRPr lang="en-US" dirty="0"/>
          </a:p>
        </p:txBody>
      </p:sp>
    </p:spTree>
    <p:extLst>
      <p:ext uri="{BB962C8B-B14F-4D97-AF65-F5344CB8AC3E}">
        <p14:creationId xmlns:p14="http://schemas.microsoft.com/office/powerpoint/2010/main" val="384215922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422297"/>
            <a:ext cx="12192001" cy="7274456"/>
          </a:xfrm>
          <a:prstGeom prst="rect">
            <a:avLst/>
          </a:prstGeom>
        </p:spPr>
      </p:pic>
      <p:sp>
        <p:nvSpPr>
          <p:cNvPr id="2" name="Title 1"/>
          <p:cNvSpPr>
            <a:spLocks noGrp="1"/>
          </p:cNvSpPr>
          <p:nvPr>
            <p:ph type="title"/>
          </p:nvPr>
        </p:nvSpPr>
        <p:spPr>
          <a:xfrm rot="10800000" flipV="1">
            <a:off x="605443" y="1581149"/>
            <a:ext cx="8268260" cy="3896767"/>
          </a:xfrm>
        </p:spPr>
        <p:txBody>
          <a:bodyPr anchor="t">
            <a:normAutofit/>
          </a:bodyPr>
          <a:lstStyle/>
          <a:p>
            <a:r>
              <a:rPr lang="en-US" b="1" dirty="0" smtClean="0">
                <a:solidFill>
                  <a:schemeClr val="bg1"/>
                </a:solidFill>
              </a:rPr>
              <a:t/>
            </a:r>
            <a:br>
              <a:rPr lang="en-US" b="1" dirty="0" smtClean="0">
                <a:solidFill>
                  <a:schemeClr val="bg1"/>
                </a:solidFill>
              </a:rPr>
            </a:br>
            <a:r>
              <a:rPr lang="en-US" b="1" dirty="0" smtClean="0">
                <a:solidFill>
                  <a:schemeClr val="bg1"/>
                </a:solidFill>
              </a:rPr>
              <a:t>Board Discussion Regarding </a:t>
            </a:r>
            <a:r>
              <a:rPr lang="en-US" b="1" dirty="0">
                <a:solidFill>
                  <a:schemeClr val="bg1"/>
                </a:solidFill>
              </a:rPr>
              <a:t>Removal of </a:t>
            </a:r>
            <a:r>
              <a:rPr lang="en-US" b="1" dirty="0" smtClean="0">
                <a:solidFill>
                  <a:schemeClr val="bg1"/>
                </a:solidFill>
              </a:rPr>
              <a:t>the Robert </a:t>
            </a:r>
            <a:r>
              <a:rPr lang="en-US" b="1" dirty="0">
                <a:solidFill>
                  <a:schemeClr val="bg1"/>
                </a:solidFill>
              </a:rPr>
              <a:t>E. Lee Statue </a:t>
            </a:r>
            <a:r>
              <a:rPr lang="en-US" b="1" dirty="0" smtClean="0">
                <a:solidFill>
                  <a:schemeClr val="bg1"/>
                </a:solidFill>
              </a:rPr>
              <a:t> </a:t>
            </a:r>
            <a:endParaRPr lang="en-US" sz="2400" b="1" dirty="0">
              <a:solidFill>
                <a:schemeClr val="bg1"/>
              </a:solidFill>
              <a:latin typeface="+mn-lt"/>
            </a:endParaRPr>
          </a:p>
        </p:txBody>
      </p:sp>
      <p:grpSp>
        <p:nvGrpSpPr>
          <p:cNvPr id="12" name="Group 11"/>
          <p:cNvGrpSpPr/>
          <p:nvPr/>
        </p:nvGrpSpPr>
        <p:grpSpPr>
          <a:xfrm>
            <a:off x="0" y="5852160"/>
            <a:ext cx="12192001" cy="1005840"/>
            <a:chOff x="-90616" y="5852160"/>
            <a:chExt cx="12192001" cy="1005840"/>
          </a:xfrm>
        </p:grpSpPr>
        <p:grpSp>
          <p:nvGrpSpPr>
            <p:cNvPr id="13" name="Group 12"/>
            <p:cNvGrpSpPr/>
            <p:nvPr/>
          </p:nvGrpSpPr>
          <p:grpSpPr>
            <a:xfrm>
              <a:off x="-90616" y="5852160"/>
              <a:ext cx="12192001" cy="1005840"/>
              <a:chOff x="0" y="5852160"/>
              <a:chExt cx="12192001" cy="1005840"/>
            </a:xfrm>
          </p:grpSpPr>
          <p:sp>
            <p:nvSpPr>
              <p:cNvPr id="15" name="Rectangle 14"/>
              <p:cNvSpPr/>
              <p:nvPr/>
            </p:nvSpPr>
            <p:spPr>
              <a:xfrm>
                <a:off x="1" y="5852160"/>
                <a:ext cx="12192000" cy="1005840"/>
              </a:xfrm>
              <a:prstGeom prst="rect">
                <a:avLst/>
              </a:prstGeom>
              <a:solidFill>
                <a:srgbClr val="061F5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6" name="Picture 1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5852160"/>
                <a:ext cx="10058400" cy="1005840"/>
              </a:xfrm>
              <a:prstGeom prst="rect">
                <a:avLst/>
              </a:prstGeom>
            </p:spPr>
          </p:pic>
        </p:grpSp>
        <p:sp>
          <p:nvSpPr>
            <p:cNvPr id="14" name="TextBox 13"/>
            <p:cNvSpPr txBox="1"/>
            <p:nvPr/>
          </p:nvSpPr>
          <p:spPr>
            <a:xfrm>
              <a:off x="8222111" y="5893415"/>
              <a:ext cx="3798916"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8" name="Rectangle 7"/>
          <p:cNvSpPr/>
          <p:nvPr/>
        </p:nvSpPr>
        <p:spPr>
          <a:xfrm>
            <a:off x="8535792" y="6031914"/>
            <a:ext cx="3372526"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Commission for Historical Statues </a:t>
            </a: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
            </a:r>
            <a:b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b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in </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the United States </a:t>
            </a: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Capitol</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481306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 y="-19050"/>
            <a:ext cx="12192001" cy="6877050"/>
          </a:xfrm>
          <a:prstGeom prst="rect">
            <a:avLst/>
          </a:prstGeom>
        </p:spPr>
      </p:pic>
      <p:sp>
        <p:nvSpPr>
          <p:cNvPr id="2" name="Title 1"/>
          <p:cNvSpPr>
            <a:spLocks noGrp="1"/>
          </p:cNvSpPr>
          <p:nvPr>
            <p:ph type="title"/>
          </p:nvPr>
        </p:nvSpPr>
        <p:spPr>
          <a:xfrm rot="10800000" flipV="1">
            <a:off x="609596" y="514351"/>
            <a:ext cx="5283073" cy="5337810"/>
          </a:xfrm>
        </p:spPr>
        <p:txBody>
          <a:bodyPr anchor="t">
            <a:noAutofit/>
          </a:bodyPr>
          <a:lstStyle/>
          <a:p>
            <a:r>
              <a:rPr lang="en-US" dirty="0" smtClean="0">
                <a:solidFill>
                  <a:schemeClr val="bg1"/>
                </a:solidFill>
                <a:latin typeface="+mn-lt"/>
              </a:rPr>
              <a:t/>
            </a:r>
            <a:br>
              <a:rPr lang="en-US" dirty="0" smtClean="0">
                <a:solidFill>
                  <a:schemeClr val="bg1"/>
                </a:solidFill>
                <a:latin typeface="+mn-lt"/>
              </a:rPr>
            </a:br>
            <a:r>
              <a:rPr lang="en-US" dirty="0" smtClean="0">
                <a:solidFill>
                  <a:schemeClr val="bg1"/>
                </a:solidFill>
                <a:latin typeface="+mn-lt"/>
              </a:rPr>
              <a:t>MEETING of the COMMISSION for HISTORICAL </a:t>
            </a:r>
            <a:r>
              <a:rPr lang="en-US" dirty="0">
                <a:solidFill>
                  <a:schemeClr val="bg1"/>
                </a:solidFill>
                <a:latin typeface="+mn-lt"/>
              </a:rPr>
              <a:t>STATUES </a:t>
            </a:r>
            <a:r>
              <a:rPr lang="en-US" dirty="0" smtClean="0">
                <a:solidFill>
                  <a:schemeClr val="bg1"/>
                </a:solidFill>
                <a:latin typeface="+mn-lt"/>
              </a:rPr>
              <a:t/>
            </a:r>
            <a:br>
              <a:rPr lang="en-US" dirty="0" smtClean="0">
                <a:solidFill>
                  <a:schemeClr val="bg1"/>
                </a:solidFill>
                <a:latin typeface="+mn-lt"/>
              </a:rPr>
            </a:br>
            <a:r>
              <a:rPr lang="en-US" dirty="0" smtClean="0">
                <a:solidFill>
                  <a:schemeClr val="bg1"/>
                </a:solidFill>
                <a:latin typeface="+mn-lt"/>
              </a:rPr>
              <a:t>in the </a:t>
            </a:r>
            <a:r>
              <a:rPr lang="en-US" dirty="0">
                <a:solidFill>
                  <a:schemeClr val="bg1"/>
                </a:solidFill>
                <a:latin typeface="+mn-lt"/>
              </a:rPr>
              <a:t>UNITED STATES CAPITOL </a:t>
            </a:r>
            <a:r>
              <a:rPr lang="en-US" sz="2400" dirty="0" smtClean="0">
                <a:solidFill>
                  <a:schemeClr val="bg1"/>
                </a:solidFill>
              </a:rPr>
              <a:t/>
            </a:r>
            <a:br>
              <a:rPr lang="en-US" sz="2400" dirty="0" smtClean="0">
                <a:solidFill>
                  <a:schemeClr val="bg1"/>
                </a:solidFill>
              </a:rPr>
            </a:br>
            <a:r>
              <a:rPr lang="en-US" sz="2400" dirty="0" smtClean="0">
                <a:solidFill>
                  <a:schemeClr val="bg1"/>
                </a:solidFill>
              </a:rPr>
              <a:t/>
            </a:r>
            <a:br>
              <a:rPr lang="en-US" sz="2400" dirty="0" smtClean="0">
                <a:solidFill>
                  <a:schemeClr val="bg1"/>
                </a:solidFill>
              </a:rPr>
            </a:br>
            <a:r>
              <a:rPr lang="en-US" sz="2700" dirty="0" smtClean="0">
                <a:solidFill>
                  <a:schemeClr val="bg1"/>
                </a:solidFill>
                <a:latin typeface="+mn-lt"/>
              </a:rPr>
              <a:t>9:30 </a:t>
            </a:r>
            <a:r>
              <a:rPr lang="en-US" sz="2700" dirty="0">
                <a:solidFill>
                  <a:schemeClr val="bg1"/>
                </a:solidFill>
                <a:latin typeface="+mn-lt"/>
              </a:rPr>
              <a:t>a.m. </a:t>
            </a:r>
            <a:r>
              <a:rPr lang="en-US" sz="2700" dirty="0" smtClean="0">
                <a:solidFill>
                  <a:schemeClr val="bg1"/>
                </a:solidFill>
                <a:latin typeface="+mn-lt"/>
              </a:rPr>
              <a:t>  July </a:t>
            </a:r>
            <a:r>
              <a:rPr lang="en-US" sz="2700" dirty="0">
                <a:solidFill>
                  <a:schemeClr val="bg1"/>
                </a:solidFill>
                <a:latin typeface="+mn-lt"/>
              </a:rPr>
              <a:t>24, </a:t>
            </a:r>
            <a:r>
              <a:rPr lang="en-US" sz="2700" dirty="0" smtClean="0">
                <a:solidFill>
                  <a:schemeClr val="bg1"/>
                </a:solidFill>
                <a:latin typeface="+mn-lt"/>
              </a:rPr>
              <a:t>2020 </a:t>
            </a:r>
            <a:br>
              <a:rPr lang="en-US" sz="2700" dirty="0" smtClean="0">
                <a:solidFill>
                  <a:schemeClr val="bg1"/>
                </a:solidFill>
                <a:latin typeface="+mn-lt"/>
              </a:rPr>
            </a:br>
            <a:r>
              <a:rPr lang="en-US" sz="1800" dirty="0" smtClean="0">
                <a:solidFill>
                  <a:schemeClr val="bg1"/>
                </a:solidFill>
                <a:latin typeface="+mn-lt"/>
              </a:rPr>
              <a:t>(this meeting will take place online) </a:t>
            </a:r>
            <a:r>
              <a:rPr lang="en-US" sz="2000" dirty="0" smtClean="0">
                <a:solidFill>
                  <a:schemeClr val="bg1"/>
                </a:solidFill>
                <a:latin typeface="+mn-lt"/>
              </a:rPr>
              <a:t/>
            </a:r>
            <a:br>
              <a:rPr lang="en-US" sz="2000" dirty="0" smtClean="0">
                <a:solidFill>
                  <a:schemeClr val="bg1"/>
                </a:solidFill>
                <a:latin typeface="+mn-lt"/>
              </a:rPr>
            </a:br>
            <a:endParaRPr lang="en-US" sz="2400" dirty="0">
              <a:solidFill>
                <a:schemeClr val="bg1"/>
              </a:solidFill>
              <a:latin typeface="+mn-lt"/>
            </a:endParaRPr>
          </a:p>
        </p:txBody>
      </p:sp>
      <p:grpSp>
        <p:nvGrpSpPr>
          <p:cNvPr id="5" name="Group 4"/>
          <p:cNvGrpSpPr/>
          <p:nvPr/>
        </p:nvGrpSpPr>
        <p:grpSpPr>
          <a:xfrm>
            <a:off x="0" y="5852160"/>
            <a:ext cx="12192001" cy="1005840"/>
            <a:chOff x="0" y="5852160"/>
            <a:chExt cx="12192001" cy="1005840"/>
          </a:xfrm>
        </p:grpSpPr>
        <p:grpSp>
          <p:nvGrpSpPr>
            <p:cNvPr id="7" name="Group 6"/>
            <p:cNvGrpSpPr/>
            <p:nvPr/>
          </p:nvGrpSpPr>
          <p:grpSpPr>
            <a:xfrm>
              <a:off x="0" y="5852160"/>
              <a:ext cx="12192001" cy="1005840"/>
              <a:chOff x="-90616" y="5852160"/>
              <a:chExt cx="12192001" cy="1005840"/>
            </a:xfrm>
          </p:grpSpPr>
          <p:grpSp>
            <p:nvGrpSpPr>
              <p:cNvPr id="9" name="Group 8"/>
              <p:cNvGrpSpPr/>
              <p:nvPr/>
            </p:nvGrpSpPr>
            <p:grpSpPr>
              <a:xfrm>
                <a:off x="-90616" y="5852160"/>
                <a:ext cx="12192001" cy="1005840"/>
                <a:chOff x="0" y="5852160"/>
                <a:chExt cx="12192001" cy="1005840"/>
              </a:xfrm>
            </p:grpSpPr>
            <p:sp>
              <p:nvSpPr>
                <p:cNvPr id="11" name="Rectangle 10"/>
                <p:cNvSpPr/>
                <p:nvPr/>
              </p:nvSpPr>
              <p:spPr>
                <a:xfrm>
                  <a:off x="1" y="5852160"/>
                  <a:ext cx="12192000" cy="1005840"/>
                </a:xfrm>
                <a:prstGeom prst="rect">
                  <a:avLst/>
                </a:prstGeom>
                <a:solidFill>
                  <a:srgbClr val="061F5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5852160"/>
                  <a:ext cx="10058400" cy="1005840"/>
                </a:xfrm>
                <a:prstGeom prst="rect">
                  <a:avLst/>
                </a:prstGeom>
              </p:spPr>
            </p:pic>
          </p:grpSp>
          <p:sp>
            <p:nvSpPr>
              <p:cNvPr id="10" name="TextBox 9"/>
              <p:cNvSpPr txBox="1"/>
              <p:nvPr/>
            </p:nvSpPr>
            <p:spPr>
              <a:xfrm>
                <a:off x="8222111" y="5893415"/>
                <a:ext cx="3798916"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8" name="Rectangle 7"/>
            <p:cNvSpPr/>
            <p:nvPr/>
          </p:nvSpPr>
          <p:spPr>
            <a:xfrm>
              <a:off x="8535792" y="6031914"/>
              <a:ext cx="3372526"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Commission for Historical Statues </a:t>
              </a: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
              </a:r>
              <a:b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b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in </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the United States </a:t>
              </a: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Capitol</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3" name="TextBox 12"/>
          <p:cNvSpPr txBox="1"/>
          <p:nvPr/>
        </p:nvSpPr>
        <p:spPr>
          <a:xfrm flipH="1">
            <a:off x="6095999" y="514351"/>
            <a:ext cx="5495925" cy="5010150"/>
          </a:xfrm>
          <a:prstGeom prst="rect">
            <a:avLst/>
          </a:prstGeom>
          <a:solidFill>
            <a:srgbClr val="800000">
              <a:alpha val="72941"/>
            </a:srgbClr>
          </a:solidFill>
        </p:spPr>
        <p:txBody>
          <a:bodyPr wrap="square" rtlCol="0">
            <a:noAutofit/>
          </a:bodyPr>
          <a:lstStyle/>
          <a:p>
            <a:endParaRPr lang="en-US" sz="2000" dirty="0" smtClean="0">
              <a:solidFill>
                <a:schemeClr val="bg1"/>
              </a:solidFill>
            </a:endParaRPr>
          </a:p>
          <a:p>
            <a:pPr algn="ctr"/>
            <a:r>
              <a:rPr lang="en-US" sz="2000" u="sng" dirty="0" smtClean="0">
                <a:solidFill>
                  <a:schemeClr val="bg1"/>
                </a:solidFill>
              </a:rPr>
              <a:t>AGENDA</a:t>
            </a:r>
            <a:r>
              <a:rPr lang="en-US" sz="2000" dirty="0" smtClean="0">
                <a:solidFill>
                  <a:schemeClr val="bg1"/>
                </a:solidFill>
              </a:rPr>
              <a:t> </a:t>
            </a:r>
          </a:p>
          <a:p>
            <a:pPr algn="ctr"/>
            <a:r>
              <a:rPr lang="en-US" sz="2000" dirty="0">
                <a:solidFill>
                  <a:schemeClr val="bg1"/>
                </a:solidFill>
              </a:rPr>
              <a:t/>
            </a:r>
            <a:br>
              <a:rPr lang="en-US" sz="2000" dirty="0">
                <a:solidFill>
                  <a:schemeClr val="bg1"/>
                </a:solidFill>
              </a:rPr>
            </a:br>
            <a:r>
              <a:rPr lang="en-US" sz="1600" dirty="0" smtClean="0">
                <a:solidFill>
                  <a:schemeClr val="bg1"/>
                </a:solidFill>
              </a:rPr>
              <a:t>Call </a:t>
            </a:r>
            <a:r>
              <a:rPr lang="en-US" sz="1600" dirty="0">
                <a:solidFill>
                  <a:schemeClr val="bg1"/>
                </a:solidFill>
              </a:rPr>
              <a:t>to </a:t>
            </a:r>
            <a:r>
              <a:rPr lang="en-US" sz="1600" dirty="0" smtClean="0">
                <a:solidFill>
                  <a:schemeClr val="bg1"/>
                </a:solidFill>
              </a:rPr>
              <a:t>Order by Julie </a:t>
            </a:r>
            <a:r>
              <a:rPr lang="en-US" sz="1600" dirty="0">
                <a:solidFill>
                  <a:schemeClr val="bg1"/>
                </a:solidFill>
              </a:rPr>
              <a:t>Langan, </a:t>
            </a:r>
            <a:r>
              <a:rPr lang="en-US" sz="1600" dirty="0" smtClean="0">
                <a:solidFill>
                  <a:schemeClr val="bg1"/>
                </a:solidFill>
              </a:rPr>
              <a:t>Ex-Officio </a:t>
            </a:r>
            <a:r>
              <a:rPr lang="en-US" sz="1600" dirty="0">
                <a:solidFill>
                  <a:schemeClr val="bg1"/>
                </a:solidFill>
              </a:rPr>
              <a:t>Member </a:t>
            </a:r>
            <a:br>
              <a:rPr lang="en-US" sz="1600" dirty="0">
                <a:solidFill>
                  <a:schemeClr val="bg1"/>
                </a:solidFill>
              </a:rPr>
            </a:br>
            <a:r>
              <a:rPr lang="en-US" sz="1600" dirty="0" smtClean="0">
                <a:solidFill>
                  <a:schemeClr val="bg1"/>
                </a:solidFill>
              </a:rPr>
              <a:t>Roll </a:t>
            </a:r>
            <a:r>
              <a:rPr lang="en-US" sz="1600" dirty="0">
                <a:solidFill>
                  <a:schemeClr val="bg1"/>
                </a:solidFill>
              </a:rPr>
              <a:t>Call </a:t>
            </a:r>
            <a:r>
              <a:rPr lang="en-US" sz="1600" dirty="0" smtClean="0">
                <a:solidFill>
                  <a:schemeClr val="bg1"/>
                </a:solidFill>
              </a:rPr>
              <a:t>of Attendees</a:t>
            </a:r>
            <a:r>
              <a:rPr lang="en-US" sz="1600" dirty="0">
                <a:solidFill>
                  <a:schemeClr val="bg1"/>
                </a:solidFill>
              </a:rPr>
              <a:t/>
            </a:r>
            <a:br>
              <a:rPr lang="en-US" sz="1600" dirty="0">
                <a:solidFill>
                  <a:schemeClr val="bg1"/>
                </a:solidFill>
              </a:rPr>
            </a:br>
            <a:r>
              <a:rPr lang="en-US" sz="1600" dirty="0" smtClean="0">
                <a:solidFill>
                  <a:schemeClr val="bg1"/>
                </a:solidFill>
              </a:rPr>
              <a:t>Approval </a:t>
            </a:r>
            <a:r>
              <a:rPr lang="en-US" sz="1600" dirty="0">
                <a:solidFill>
                  <a:schemeClr val="bg1"/>
                </a:solidFill>
              </a:rPr>
              <a:t>of Meeting Agenda </a:t>
            </a:r>
            <a:br>
              <a:rPr lang="en-US" sz="1600" dirty="0">
                <a:solidFill>
                  <a:schemeClr val="bg1"/>
                </a:solidFill>
              </a:rPr>
            </a:br>
            <a:r>
              <a:rPr lang="en-US" sz="1600" dirty="0" smtClean="0">
                <a:solidFill>
                  <a:schemeClr val="bg1"/>
                </a:solidFill>
              </a:rPr>
              <a:t>Approval </a:t>
            </a:r>
            <a:r>
              <a:rPr lang="en-US" sz="1600" dirty="0">
                <a:solidFill>
                  <a:schemeClr val="bg1"/>
                </a:solidFill>
              </a:rPr>
              <a:t>of July 1, 2020 Meeting Minutes </a:t>
            </a:r>
            <a:endParaRPr lang="en-US" sz="1600" dirty="0" smtClean="0">
              <a:solidFill>
                <a:schemeClr val="bg1"/>
              </a:solidFill>
            </a:endParaRPr>
          </a:p>
          <a:p>
            <a:pPr algn="ctr"/>
            <a:r>
              <a:rPr lang="en-US" sz="1600" dirty="0" smtClean="0">
                <a:solidFill>
                  <a:schemeClr val="bg1"/>
                </a:solidFill>
              </a:rPr>
              <a:t>Election </a:t>
            </a:r>
            <a:r>
              <a:rPr lang="en-US" sz="1600" dirty="0">
                <a:solidFill>
                  <a:schemeClr val="bg1"/>
                </a:solidFill>
              </a:rPr>
              <a:t>of Chair &amp; Vice Chair </a:t>
            </a:r>
            <a:br>
              <a:rPr lang="en-US" sz="1600" dirty="0">
                <a:solidFill>
                  <a:schemeClr val="bg1"/>
                </a:solidFill>
              </a:rPr>
            </a:br>
            <a:r>
              <a:rPr lang="en-US" sz="1600" dirty="0" smtClean="0">
                <a:solidFill>
                  <a:schemeClr val="bg1"/>
                </a:solidFill>
              </a:rPr>
              <a:t>Overview </a:t>
            </a:r>
            <a:r>
              <a:rPr lang="en-US" sz="1600" dirty="0">
                <a:solidFill>
                  <a:schemeClr val="bg1"/>
                </a:solidFill>
              </a:rPr>
              <a:t>of Commission Responsibilities </a:t>
            </a:r>
            <a:br>
              <a:rPr lang="en-US" sz="1600" dirty="0">
                <a:solidFill>
                  <a:schemeClr val="bg1"/>
                </a:solidFill>
              </a:rPr>
            </a:br>
            <a:r>
              <a:rPr lang="en-US" sz="1600" dirty="0" smtClean="0">
                <a:solidFill>
                  <a:schemeClr val="bg1"/>
                </a:solidFill>
              </a:rPr>
              <a:t>Overview </a:t>
            </a:r>
            <a:r>
              <a:rPr lang="en-US" sz="1600" dirty="0">
                <a:solidFill>
                  <a:schemeClr val="bg1"/>
                </a:solidFill>
              </a:rPr>
              <a:t>of Statuary Hall and Robert E. Lee Statue </a:t>
            </a:r>
            <a:br>
              <a:rPr lang="en-US" sz="1600" dirty="0">
                <a:solidFill>
                  <a:schemeClr val="bg1"/>
                </a:solidFill>
              </a:rPr>
            </a:br>
            <a:r>
              <a:rPr lang="en-US" sz="1600" dirty="0" smtClean="0">
                <a:solidFill>
                  <a:schemeClr val="bg1"/>
                </a:solidFill>
              </a:rPr>
              <a:t>Remarks </a:t>
            </a:r>
            <a:r>
              <a:rPr lang="en-US" sz="1600" dirty="0">
                <a:solidFill>
                  <a:schemeClr val="bg1"/>
                </a:solidFill>
              </a:rPr>
              <a:t>from Governor Ralph S. Northam </a:t>
            </a:r>
            <a:br>
              <a:rPr lang="en-US" sz="1600" dirty="0">
                <a:solidFill>
                  <a:schemeClr val="bg1"/>
                </a:solidFill>
              </a:rPr>
            </a:br>
            <a:r>
              <a:rPr lang="en-US" sz="1600" dirty="0" smtClean="0">
                <a:solidFill>
                  <a:schemeClr val="bg1"/>
                </a:solidFill>
              </a:rPr>
              <a:t>Overview </a:t>
            </a:r>
            <a:r>
              <a:rPr lang="en-US" sz="1600" dirty="0">
                <a:solidFill>
                  <a:schemeClr val="bg1"/>
                </a:solidFill>
              </a:rPr>
              <a:t>of Statue Removal Process </a:t>
            </a:r>
            <a:br>
              <a:rPr lang="en-US" sz="1600" dirty="0">
                <a:solidFill>
                  <a:schemeClr val="bg1"/>
                </a:solidFill>
              </a:rPr>
            </a:br>
            <a:r>
              <a:rPr lang="en-US" sz="1600" dirty="0" smtClean="0">
                <a:solidFill>
                  <a:schemeClr val="bg1"/>
                </a:solidFill>
              </a:rPr>
              <a:t>Public </a:t>
            </a:r>
            <a:r>
              <a:rPr lang="en-US" sz="1600" dirty="0">
                <a:solidFill>
                  <a:schemeClr val="bg1"/>
                </a:solidFill>
              </a:rPr>
              <a:t>Comment (90 minutes) </a:t>
            </a:r>
            <a:br>
              <a:rPr lang="en-US" sz="1600" dirty="0">
                <a:solidFill>
                  <a:schemeClr val="bg1"/>
                </a:solidFill>
              </a:rPr>
            </a:br>
            <a:r>
              <a:rPr lang="en-US" sz="1600" dirty="0" smtClean="0">
                <a:solidFill>
                  <a:schemeClr val="bg1"/>
                </a:solidFill>
              </a:rPr>
              <a:t>Overview </a:t>
            </a:r>
            <a:r>
              <a:rPr lang="en-US" sz="1600" dirty="0">
                <a:solidFill>
                  <a:schemeClr val="bg1"/>
                </a:solidFill>
              </a:rPr>
              <a:t>of Written Public Comments </a:t>
            </a:r>
            <a:br>
              <a:rPr lang="en-US" sz="1600" dirty="0">
                <a:solidFill>
                  <a:schemeClr val="bg1"/>
                </a:solidFill>
              </a:rPr>
            </a:br>
            <a:r>
              <a:rPr lang="en-US" sz="1600" dirty="0" smtClean="0">
                <a:solidFill>
                  <a:schemeClr val="bg1"/>
                </a:solidFill>
              </a:rPr>
              <a:t>Board </a:t>
            </a:r>
            <a:r>
              <a:rPr lang="en-US" sz="1600" dirty="0">
                <a:solidFill>
                  <a:schemeClr val="bg1"/>
                </a:solidFill>
              </a:rPr>
              <a:t>Discussion Regarding Removal of Robert E. Lee Statue </a:t>
            </a:r>
            <a:br>
              <a:rPr lang="en-US" sz="1600" dirty="0">
                <a:solidFill>
                  <a:schemeClr val="bg1"/>
                </a:solidFill>
              </a:rPr>
            </a:br>
            <a:r>
              <a:rPr lang="en-US" sz="1600" b="1" u="sng" dirty="0" smtClean="0">
                <a:solidFill>
                  <a:schemeClr val="accent4"/>
                </a:solidFill>
              </a:rPr>
              <a:t>Next </a:t>
            </a:r>
            <a:r>
              <a:rPr lang="en-US" sz="1600" b="1" u="sng" dirty="0">
                <a:solidFill>
                  <a:schemeClr val="accent4"/>
                </a:solidFill>
              </a:rPr>
              <a:t>Steps </a:t>
            </a:r>
            <a:endParaRPr lang="en-US" sz="1600" b="1" u="sng" dirty="0" smtClean="0">
              <a:solidFill>
                <a:schemeClr val="accent4"/>
              </a:solidFill>
            </a:endParaRPr>
          </a:p>
          <a:p>
            <a:pPr algn="ctr"/>
            <a:endParaRPr lang="en-US" sz="1600" dirty="0" smtClean="0">
              <a:solidFill>
                <a:schemeClr val="bg1"/>
              </a:solidFill>
            </a:endParaRPr>
          </a:p>
          <a:p>
            <a:pPr algn="ctr"/>
            <a:r>
              <a:rPr lang="en-US" sz="1600" dirty="0" smtClean="0">
                <a:solidFill>
                  <a:schemeClr val="bg1"/>
                </a:solidFill>
              </a:rPr>
              <a:t>Adjourn</a:t>
            </a:r>
            <a:endParaRPr lang="en-US" dirty="0"/>
          </a:p>
        </p:txBody>
      </p:sp>
    </p:spTree>
    <p:extLst>
      <p:ext uri="{BB962C8B-B14F-4D97-AF65-F5344CB8AC3E}">
        <p14:creationId xmlns:p14="http://schemas.microsoft.com/office/powerpoint/2010/main" val="313748448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 y="-19050"/>
            <a:ext cx="12192001" cy="6877050"/>
          </a:xfrm>
          <a:prstGeom prst="rect">
            <a:avLst/>
          </a:prstGeom>
        </p:spPr>
      </p:pic>
      <p:sp>
        <p:nvSpPr>
          <p:cNvPr id="6" name="TextBox 5"/>
          <p:cNvSpPr txBox="1"/>
          <p:nvPr/>
        </p:nvSpPr>
        <p:spPr>
          <a:xfrm flipH="1">
            <a:off x="1376216" y="907085"/>
            <a:ext cx="9439565" cy="4105776"/>
          </a:xfrm>
          <a:prstGeom prst="rect">
            <a:avLst/>
          </a:prstGeom>
          <a:solidFill>
            <a:srgbClr val="800000">
              <a:alpha val="72941"/>
            </a:srgbClr>
          </a:solid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prstClr val="white"/>
                </a:solidFill>
                <a:effectLst/>
                <a:uLnTx/>
                <a:uFillTx/>
                <a:latin typeface="Calibri" panose="020F0502020204030204"/>
                <a:ea typeface="+mn-ea"/>
                <a:cs typeface="+mn-cs"/>
              </a:rPr>
              <a:t>Next </a:t>
            </a:r>
            <a:r>
              <a:rPr kumimoji="0" lang="en-US" sz="4000" b="1" i="0" u="none" strike="noStrike" kern="1200" cap="none" spc="0" normalizeH="0" baseline="0" noProof="0" dirty="0">
                <a:ln>
                  <a:noFill/>
                </a:ln>
                <a:solidFill>
                  <a:prstClr val="white"/>
                </a:solidFill>
                <a:effectLst/>
                <a:uLnTx/>
                <a:uFillTx/>
                <a:latin typeface="Calibri" panose="020F0502020204030204"/>
                <a:ea typeface="+mn-ea"/>
                <a:cs typeface="+mn-cs"/>
              </a:rPr>
              <a:t>Steps</a:t>
            </a:r>
            <a:endPar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914400" marR="0" lvl="2"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lvl="2"/>
            <a:r>
              <a:rPr lang="en-US" sz="2000" b="1" dirty="0">
                <a:solidFill>
                  <a:schemeClr val="bg1"/>
                </a:solidFill>
              </a:rPr>
              <a:t>DHR staff to prepare interim report to General Assembly</a:t>
            </a:r>
          </a:p>
          <a:p>
            <a:pPr lvl="2"/>
            <a:endParaRPr lang="en-US" sz="2000" b="1" dirty="0">
              <a:solidFill>
                <a:schemeClr val="bg1"/>
              </a:solidFill>
            </a:endParaRPr>
          </a:p>
          <a:p>
            <a:pPr lvl="2"/>
            <a:r>
              <a:rPr lang="en-US" sz="2000" b="1" dirty="0">
                <a:solidFill>
                  <a:schemeClr val="bg1"/>
                </a:solidFill>
              </a:rPr>
              <a:t>Commission to meet in August to consider</a:t>
            </a:r>
            <a:r>
              <a:rPr lang="en-US" sz="2000" b="1" dirty="0" smtClean="0">
                <a:solidFill>
                  <a:schemeClr val="bg1"/>
                </a:solidFill>
              </a:rPr>
              <a:t>:</a:t>
            </a:r>
          </a:p>
          <a:p>
            <a:pPr lvl="2"/>
            <a:endParaRPr lang="en-US" sz="2000" b="1" dirty="0">
              <a:solidFill>
                <a:schemeClr val="bg1"/>
              </a:solidFill>
            </a:endParaRPr>
          </a:p>
          <a:p>
            <a:pPr marL="1828800" lvl="3" indent="-457200">
              <a:buFont typeface="Arial" panose="020B0604020202020204" pitchFamily="34" charset="0"/>
              <a:buChar char="•"/>
            </a:pPr>
            <a:r>
              <a:rPr lang="en-US" sz="2000" b="1" dirty="0">
                <a:solidFill>
                  <a:schemeClr val="bg1"/>
                </a:solidFill>
              </a:rPr>
              <a:t>Interim report to the General Assembly</a:t>
            </a:r>
          </a:p>
          <a:p>
            <a:pPr marL="1828800" lvl="3" indent="-457200">
              <a:buFont typeface="Arial" panose="020B0604020202020204" pitchFamily="34" charset="0"/>
              <a:buChar char="•"/>
            </a:pPr>
            <a:r>
              <a:rPr lang="en-US" sz="2000" b="1" dirty="0" smtClean="0">
                <a:solidFill>
                  <a:schemeClr val="bg1"/>
                </a:solidFill>
              </a:rPr>
              <a:t>Disposition </a:t>
            </a:r>
            <a:r>
              <a:rPr lang="en-US" sz="2000" b="1" dirty="0">
                <a:solidFill>
                  <a:schemeClr val="bg1"/>
                </a:solidFill>
              </a:rPr>
              <a:t>of statue following its </a:t>
            </a:r>
            <a:r>
              <a:rPr lang="en-US" sz="2000" b="1" dirty="0" smtClean="0">
                <a:solidFill>
                  <a:schemeClr val="bg1"/>
                </a:solidFill>
              </a:rPr>
              <a:t>removal</a:t>
            </a:r>
            <a:endParaRPr lang="en-US" sz="2000" b="1" dirty="0">
              <a:solidFill>
                <a:schemeClr val="bg1"/>
              </a:solidFill>
            </a:endParaRPr>
          </a:p>
        </p:txBody>
      </p:sp>
      <p:grpSp>
        <p:nvGrpSpPr>
          <p:cNvPr id="4" name="Group 3"/>
          <p:cNvGrpSpPr/>
          <p:nvPr/>
        </p:nvGrpSpPr>
        <p:grpSpPr>
          <a:xfrm>
            <a:off x="0" y="5852160"/>
            <a:ext cx="12192001" cy="1005840"/>
            <a:chOff x="0" y="5852160"/>
            <a:chExt cx="12192001" cy="1005840"/>
          </a:xfrm>
        </p:grpSpPr>
        <p:grpSp>
          <p:nvGrpSpPr>
            <p:cNvPr id="5" name="Group 4"/>
            <p:cNvGrpSpPr/>
            <p:nvPr/>
          </p:nvGrpSpPr>
          <p:grpSpPr>
            <a:xfrm>
              <a:off x="0" y="5852160"/>
              <a:ext cx="12192001" cy="1005840"/>
              <a:chOff x="-90616" y="5852160"/>
              <a:chExt cx="12192001" cy="1005840"/>
            </a:xfrm>
          </p:grpSpPr>
          <p:grpSp>
            <p:nvGrpSpPr>
              <p:cNvPr id="8" name="Group 7"/>
              <p:cNvGrpSpPr/>
              <p:nvPr/>
            </p:nvGrpSpPr>
            <p:grpSpPr>
              <a:xfrm>
                <a:off x="-90616" y="5852160"/>
                <a:ext cx="12192001" cy="1005840"/>
                <a:chOff x="0" y="5852160"/>
                <a:chExt cx="12192001" cy="1005840"/>
              </a:xfrm>
            </p:grpSpPr>
            <p:sp>
              <p:nvSpPr>
                <p:cNvPr id="10" name="Rectangle 9"/>
                <p:cNvSpPr/>
                <p:nvPr/>
              </p:nvSpPr>
              <p:spPr>
                <a:xfrm>
                  <a:off x="1" y="5852160"/>
                  <a:ext cx="12192000" cy="1005840"/>
                </a:xfrm>
                <a:prstGeom prst="rect">
                  <a:avLst/>
                </a:prstGeom>
                <a:solidFill>
                  <a:srgbClr val="061F5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5852160"/>
                  <a:ext cx="10058400" cy="1005840"/>
                </a:xfrm>
                <a:prstGeom prst="rect">
                  <a:avLst/>
                </a:prstGeom>
              </p:spPr>
            </p:pic>
          </p:grpSp>
          <p:sp>
            <p:nvSpPr>
              <p:cNvPr id="9" name="TextBox 8"/>
              <p:cNvSpPr txBox="1"/>
              <p:nvPr/>
            </p:nvSpPr>
            <p:spPr>
              <a:xfrm>
                <a:off x="8222111" y="5893415"/>
                <a:ext cx="3798916"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7" name="Rectangle 6"/>
            <p:cNvSpPr/>
            <p:nvPr/>
          </p:nvSpPr>
          <p:spPr>
            <a:xfrm>
              <a:off x="8535792" y="6031914"/>
              <a:ext cx="3372526"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Commission for Historical Statues </a:t>
              </a: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
              </a:r>
              <a:b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b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in </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the United States </a:t>
              </a: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Capitol</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49813395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 y="-19050"/>
            <a:ext cx="12192001" cy="6877050"/>
          </a:xfrm>
          <a:prstGeom prst="rect">
            <a:avLst/>
          </a:prstGeom>
        </p:spPr>
      </p:pic>
      <p:grpSp>
        <p:nvGrpSpPr>
          <p:cNvPr id="5" name="Group 4"/>
          <p:cNvGrpSpPr/>
          <p:nvPr/>
        </p:nvGrpSpPr>
        <p:grpSpPr>
          <a:xfrm>
            <a:off x="0" y="5852160"/>
            <a:ext cx="12192001" cy="1005840"/>
            <a:chOff x="0" y="5852160"/>
            <a:chExt cx="12192001" cy="1005840"/>
          </a:xfrm>
        </p:grpSpPr>
        <p:grpSp>
          <p:nvGrpSpPr>
            <p:cNvPr id="7" name="Group 6"/>
            <p:cNvGrpSpPr/>
            <p:nvPr/>
          </p:nvGrpSpPr>
          <p:grpSpPr>
            <a:xfrm>
              <a:off x="0" y="5852160"/>
              <a:ext cx="12192001" cy="1005840"/>
              <a:chOff x="-90616" y="5852160"/>
              <a:chExt cx="12192001" cy="1005840"/>
            </a:xfrm>
          </p:grpSpPr>
          <p:grpSp>
            <p:nvGrpSpPr>
              <p:cNvPr id="9" name="Group 8"/>
              <p:cNvGrpSpPr/>
              <p:nvPr/>
            </p:nvGrpSpPr>
            <p:grpSpPr>
              <a:xfrm>
                <a:off x="-90616" y="5852160"/>
                <a:ext cx="12192001" cy="1005840"/>
                <a:chOff x="0" y="5852160"/>
                <a:chExt cx="12192001" cy="1005840"/>
              </a:xfrm>
            </p:grpSpPr>
            <p:sp>
              <p:nvSpPr>
                <p:cNvPr id="11" name="Rectangle 10"/>
                <p:cNvSpPr/>
                <p:nvPr/>
              </p:nvSpPr>
              <p:spPr>
                <a:xfrm>
                  <a:off x="1" y="5852160"/>
                  <a:ext cx="12192000" cy="1005840"/>
                </a:xfrm>
                <a:prstGeom prst="rect">
                  <a:avLst/>
                </a:prstGeom>
                <a:solidFill>
                  <a:srgbClr val="061F5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5852160"/>
                  <a:ext cx="10058400" cy="1005840"/>
                </a:xfrm>
                <a:prstGeom prst="rect">
                  <a:avLst/>
                </a:prstGeom>
              </p:spPr>
            </p:pic>
          </p:grpSp>
          <p:sp>
            <p:nvSpPr>
              <p:cNvPr id="10" name="TextBox 9"/>
              <p:cNvSpPr txBox="1"/>
              <p:nvPr/>
            </p:nvSpPr>
            <p:spPr>
              <a:xfrm>
                <a:off x="8222111" y="5893415"/>
                <a:ext cx="3798916"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8" name="Rectangle 7"/>
            <p:cNvSpPr/>
            <p:nvPr/>
          </p:nvSpPr>
          <p:spPr>
            <a:xfrm>
              <a:off x="8535792" y="6031914"/>
              <a:ext cx="3372526"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Commission for Historical Statues </a:t>
              </a: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
              </a:r>
              <a:b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b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in </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the United States </a:t>
              </a: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Capitol</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3" name="Title 1"/>
          <p:cNvSpPr>
            <a:spLocks noGrp="1"/>
          </p:cNvSpPr>
          <p:nvPr>
            <p:ph type="title"/>
          </p:nvPr>
        </p:nvSpPr>
        <p:spPr>
          <a:xfrm rot="10800000" flipV="1">
            <a:off x="609596" y="514351"/>
            <a:ext cx="5283073" cy="5337810"/>
          </a:xfrm>
        </p:spPr>
        <p:txBody>
          <a:bodyPr anchor="t">
            <a:noAutofit/>
          </a:bodyPr>
          <a:lstStyle/>
          <a:p>
            <a:r>
              <a:rPr lang="en-US" dirty="0" smtClean="0">
                <a:solidFill>
                  <a:schemeClr val="bg1"/>
                </a:solidFill>
                <a:latin typeface="+mn-lt"/>
              </a:rPr>
              <a:t/>
            </a:r>
            <a:br>
              <a:rPr lang="en-US" dirty="0" smtClean="0">
                <a:solidFill>
                  <a:schemeClr val="bg1"/>
                </a:solidFill>
                <a:latin typeface="+mn-lt"/>
              </a:rPr>
            </a:br>
            <a:r>
              <a:rPr lang="en-US" dirty="0" smtClean="0">
                <a:solidFill>
                  <a:schemeClr val="bg1"/>
                </a:solidFill>
                <a:latin typeface="+mn-lt"/>
              </a:rPr>
              <a:t>MEETING of the COMMISSION for HISTORICAL </a:t>
            </a:r>
            <a:r>
              <a:rPr lang="en-US" dirty="0">
                <a:solidFill>
                  <a:schemeClr val="bg1"/>
                </a:solidFill>
                <a:latin typeface="+mn-lt"/>
              </a:rPr>
              <a:t>STATUES </a:t>
            </a:r>
            <a:r>
              <a:rPr lang="en-US" dirty="0" smtClean="0">
                <a:solidFill>
                  <a:schemeClr val="bg1"/>
                </a:solidFill>
                <a:latin typeface="+mn-lt"/>
              </a:rPr>
              <a:t/>
            </a:r>
            <a:br>
              <a:rPr lang="en-US" dirty="0" smtClean="0">
                <a:solidFill>
                  <a:schemeClr val="bg1"/>
                </a:solidFill>
                <a:latin typeface="+mn-lt"/>
              </a:rPr>
            </a:br>
            <a:r>
              <a:rPr lang="en-US" dirty="0" smtClean="0">
                <a:solidFill>
                  <a:schemeClr val="bg1"/>
                </a:solidFill>
                <a:latin typeface="+mn-lt"/>
              </a:rPr>
              <a:t>in the </a:t>
            </a:r>
            <a:r>
              <a:rPr lang="en-US" dirty="0">
                <a:solidFill>
                  <a:schemeClr val="bg1"/>
                </a:solidFill>
                <a:latin typeface="+mn-lt"/>
              </a:rPr>
              <a:t>UNITED STATES CAPITOL </a:t>
            </a:r>
            <a:r>
              <a:rPr lang="en-US" sz="2400" dirty="0" smtClean="0">
                <a:solidFill>
                  <a:schemeClr val="bg1"/>
                </a:solidFill>
              </a:rPr>
              <a:t/>
            </a:r>
            <a:br>
              <a:rPr lang="en-US" sz="2400" dirty="0" smtClean="0">
                <a:solidFill>
                  <a:schemeClr val="bg1"/>
                </a:solidFill>
              </a:rPr>
            </a:br>
            <a:r>
              <a:rPr lang="en-US" sz="2400" dirty="0" smtClean="0">
                <a:solidFill>
                  <a:schemeClr val="bg1"/>
                </a:solidFill>
              </a:rPr>
              <a:t/>
            </a:r>
            <a:br>
              <a:rPr lang="en-US" sz="2400" dirty="0" smtClean="0">
                <a:solidFill>
                  <a:schemeClr val="bg1"/>
                </a:solidFill>
              </a:rPr>
            </a:br>
            <a:r>
              <a:rPr lang="en-US" sz="2700" dirty="0" smtClean="0">
                <a:solidFill>
                  <a:schemeClr val="bg1"/>
                </a:solidFill>
                <a:latin typeface="+mn-lt"/>
              </a:rPr>
              <a:t>9:30 </a:t>
            </a:r>
            <a:r>
              <a:rPr lang="en-US" sz="2700" dirty="0">
                <a:solidFill>
                  <a:schemeClr val="bg1"/>
                </a:solidFill>
                <a:latin typeface="+mn-lt"/>
              </a:rPr>
              <a:t>a.m. </a:t>
            </a:r>
            <a:r>
              <a:rPr lang="en-US" sz="2700" dirty="0" smtClean="0">
                <a:solidFill>
                  <a:schemeClr val="bg1"/>
                </a:solidFill>
                <a:latin typeface="+mn-lt"/>
              </a:rPr>
              <a:t>  July </a:t>
            </a:r>
            <a:r>
              <a:rPr lang="en-US" sz="2700" dirty="0">
                <a:solidFill>
                  <a:schemeClr val="bg1"/>
                </a:solidFill>
                <a:latin typeface="+mn-lt"/>
              </a:rPr>
              <a:t>24, </a:t>
            </a:r>
            <a:r>
              <a:rPr lang="en-US" sz="2700" dirty="0" smtClean="0">
                <a:solidFill>
                  <a:schemeClr val="bg1"/>
                </a:solidFill>
                <a:latin typeface="+mn-lt"/>
              </a:rPr>
              <a:t>2020 </a:t>
            </a:r>
            <a:br>
              <a:rPr lang="en-US" sz="2700" dirty="0" smtClean="0">
                <a:solidFill>
                  <a:schemeClr val="bg1"/>
                </a:solidFill>
                <a:latin typeface="+mn-lt"/>
              </a:rPr>
            </a:br>
            <a:r>
              <a:rPr lang="en-US" sz="1800" dirty="0" smtClean="0">
                <a:solidFill>
                  <a:schemeClr val="bg1"/>
                </a:solidFill>
                <a:latin typeface="+mn-lt"/>
              </a:rPr>
              <a:t>(this meeting will take place online) </a:t>
            </a:r>
            <a:r>
              <a:rPr lang="en-US" sz="2000" dirty="0" smtClean="0">
                <a:solidFill>
                  <a:schemeClr val="bg1"/>
                </a:solidFill>
                <a:latin typeface="+mn-lt"/>
              </a:rPr>
              <a:t/>
            </a:r>
            <a:br>
              <a:rPr lang="en-US" sz="2000" dirty="0" smtClean="0">
                <a:solidFill>
                  <a:schemeClr val="bg1"/>
                </a:solidFill>
                <a:latin typeface="+mn-lt"/>
              </a:rPr>
            </a:br>
            <a:endParaRPr lang="en-US" sz="2400" dirty="0">
              <a:solidFill>
                <a:schemeClr val="bg1"/>
              </a:solidFill>
              <a:latin typeface="+mn-lt"/>
            </a:endParaRPr>
          </a:p>
        </p:txBody>
      </p:sp>
      <p:sp>
        <p:nvSpPr>
          <p:cNvPr id="14" name="TextBox 13"/>
          <p:cNvSpPr txBox="1"/>
          <p:nvPr/>
        </p:nvSpPr>
        <p:spPr>
          <a:xfrm flipH="1">
            <a:off x="6095999" y="514351"/>
            <a:ext cx="5495925" cy="5010150"/>
          </a:xfrm>
          <a:prstGeom prst="rect">
            <a:avLst/>
          </a:prstGeom>
          <a:solidFill>
            <a:srgbClr val="800000">
              <a:alpha val="72941"/>
            </a:srgbClr>
          </a:solidFill>
        </p:spPr>
        <p:txBody>
          <a:bodyPr wrap="square" rtlCol="0">
            <a:noAutofit/>
          </a:bodyPr>
          <a:lstStyle/>
          <a:p>
            <a:endParaRPr lang="en-US" sz="2000" dirty="0" smtClean="0">
              <a:solidFill>
                <a:schemeClr val="bg1"/>
              </a:solidFill>
            </a:endParaRPr>
          </a:p>
          <a:p>
            <a:pPr algn="ctr"/>
            <a:r>
              <a:rPr lang="en-US" sz="2000" u="sng" dirty="0" smtClean="0">
                <a:solidFill>
                  <a:schemeClr val="bg1"/>
                </a:solidFill>
              </a:rPr>
              <a:t>AGENDA</a:t>
            </a:r>
            <a:r>
              <a:rPr lang="en-US" sz="2000" dirty="0" smtClean="0">
                <a:solidFill>
                  <a:schemeClr val="bg1"/>
                </a:solidFill>
              </a:rPr>
              <a:t> </a:t>
            </a:r>
          </a:p>
          <a:p>
            <a:pPr algn="ctr"/>
            <a:r>
              <a:rPr lang="en-US" sz="2000" dirty="0">
                <a:solidFill>
                  <a:schemeClr val="bg1"/>
                </a:solidFill>
              </a:rPr>
              <a:t/>
            </a:r>
            <a:br>
              <a:rPr lang="en-US" sz="2000" dirty="0">
                <a:solidFill>
                  <a:schemeClr val="bg1"/>
                </a:solidFill>
              </a:rPr>
            </a:br>
            <a:r>
              <a:rPr lang="en-US" sz="1600" dirty="0" smtClean="0">
                <a:solidFill>
                  <a:schemeClr val="bg1"/>
                </a:solidFill>
              </a:rPr>
              <a:t>Call </a:t>
            </a:r>
            <a:r>
              <a:rPr lang="en-US" sz="1600" dirty="0">
                <a:solidFill>
                  <a:schemeClr val="bg1"/>
                </a:solidFill>
              </a:rPr>
              <a:t>to </a:t>
            </a:r>
            <a:r>
              <a:rPr lang="en-US" sz="1600" dirty="0" smtClean="0">
                <a:solidFill>
                  <a:schemeClr val="bg1"/>
                </a:solidFill>
              </a:rPr>
              <a:t>Order by Julie </a:t>
            </a:r>
            <a:r>
              <a:rPr lang="en-US" sz="1600" dirty="0">
                <a:solidFill>
                  <a:schemeClr val="bg1"/>
                </a:solidFill>
              </a:rPr>
              <a:t>Langan, </a:t>
            </a:r>
            <a:r>
              <a:rPr lang="en-US" sz="1600" dirty="0" smtClean="0">
                <a:solidFill>
                  <a:schemeClr val="bg1"/>
                </a:solidFill>
              </a:rPr>
              <a:t>Ex-Officio </a:t>
            </a:r>
            <a:r>
              <a:rPr lang="en-US" sz="1600" dirty="0">
                <a:solidFill>
                  <a:schemeClr val="bg1"/>
                </a:solidFill>
              </a:rPr>
              <a:t>Member </a:t>
            </a:r>
            <a:br>
              <a:rPr lang="en-US" sz="1600" dirty="0">
                <a:solidFill>
                  <a:schemeClr val="bg1"/>
                </a:solidFill>
              </a:rPr>
            </a:br>
            <a:r>
              <a:rPr lang="en-US" sz="1600" dirty="0" smtClean="0">
                <a:solidFill>
                  <a:schemeClr val="bg1"/>
                </a:solidFill>
              </a:rPr>
              <a:t>Roll </a:t>
            </a:r>
            <a:r>
              <a:rPr lang="en-US" sz="1600" dirty="0">
                <a:solidFill>
                  <a:schemeClr val="bg1"/>
                </a:solidFill>
              </a:rPr>
              <a:t>Call </a:t>
            </a:r>
            <a:r>
              <a:rPr lang="en-US" sz="1600" dirty="0" smtClean="0">
                <a:solidFill>
                  <a:schemeClr val="bg1"/>
                </a:solidFill>
              </a:rPr>
              <a:t>of Attendees</a:t>
            </a:r>
            <a:r>
              <a:rPr lang="en-US" sz="1600" dirty="0">
                <a:solidFill>
                  <a:schemeClr val="bg1"/>
                </a:solidFill>
              </a:rPr>
              <a:t/>
            </a:r>
            <a:br>
              <a:rPr lang="en-US" sz="1600" dirty="0">
                <a:solidFill>
                  <a:schemeClr val="bg1"/>
                </a:solidFill>
              </a:rPr>
            </a:br>
            <a:r>
              <a:rPr lang="en-US" sz="1600" dirty="0" smtClean="0">
                <a:solidFill>
                  <a:schemeClr val="bg1"/>
                </a:solidFill>
              </a:rPr>
              <a:t>Approval </a:t>
            </a:r>
            <a:r>
              <a:rPr lang="en-US" sz="1600" dirty="0">
                <a:solidFill>
                  <a:schemeClr val="bg1"/>
                </a:solidFill>
              </a:rPr>
              <a:t>of Meeting Agenda </a:t>
            </a:r>
            <a:br>
              <a:rPr lang="en-US" sz="1600" dirty="0">
                <a:solidFill>
                  <a:schemeClr val="bg1"/>
                </a:solidFill>
              </a:rPr>
            </a:br>
            <a:r>
              <a:rPr lang="en-US" sz="1600" dirty="0" smtClean="0">
                <a:solidFill>
                  <a:schemeClr val="bg1"/>
                </a:solidFill>
              </a:rPr>
              <a:t>Approval </a:t>
            </a:r>
            <a:r>
              <a:rPr lang="en-US" sz="1600" dirty="0">
                <a:solidFill>
                  <a:schemeClr val="bg1"/>
                </a:solidFill>
              </a:rPr>
              <a:t>of July 1, 2020 Meeting Minutes </a:t>
            </a:r>
            <a:endParaRPr lang="en-US" sz="1600" dirty="0" smtClean="0">
              <a:solidFill>
                <a:schemeClr val="bg1"/>
              </a:solidFill>
            </a:endParaRPr>
          </a:p>
          <a:p>
            <a:pPr algn="ctr"/>
            <a:r>
              <a:rPr lang="en-US" sz="1600" dirty="0" smtClean="0">
                <a:solidFill>
                  <a:schemeClr val="bg1"/>
                </a:solidFill>
              </a:rPr>
              <a:t>Election </a:t>
            </a:r>
            <a:r>
              <a:rPr lang="en-US" sz="1600" dirty="0">
                <a:solidFill>
                  <a:schemeClr val="bg1"/>
                </a:solidFill>
              </a:rPr>
              <a:t>of Chair &amp; Vice Chair </a:t>
            </a:r>
            <a:br>
              <a:rPr lang="en-US" sz="1600" dirty="0">
                <a:solidFill>
                  <a:schemeClr val="bg1"/>
                </a:solidFill>
              </a:rPr>
            </a:br>
            <a:r>
              <a:rPr lang="en-US" sz="1600" dirty="0" smtClean="0">
                <a:solidFill>
                  <a:schemeClr val="bg1"/>
                </a:solidFill>
              </a:rPr>
              <a:t>Overview </a:t>
            </a:r>
            <a:r>
              <a:rPr lang="en-US" sz="1600" dirty="0">
                <a:solidFill>
                  <a:schemeClr val="bg1"/>
                </a:solidFill>
              </a:rPr>
              <a:t>of Commission Responsibilities </a:t>
            </a:r>
            <a:br>
              <a:rPr lang="en-US" sz="1600" dirty="0">
                <a:solidFill>
                  <a:schemeClr val="bg1"/>
                </a:solidFill>
              </a:rPr>
            </a:br>
            <a:r>
              <a:rPr lang="en-US" sz="1600" dirty="0" smtClean="0">
                <a:solidFill>
                  <a:schemeClr val="bg1"/>
                </a:solidFill>
              </a:rPr>
              <a:t>Overview </a:t>
            </a:r>
            <a:r>
              <a:rPr lang="en-US" sz="1600" dirty="0">
                <a:solidFill>
                  <a:schemeClr val="bg1"/>
                </a:solidFill>
              </a:rPr>
              <a:t>of Statuary Hall and Robert E. Lee Statue </a:t>
            </a:r>
            <a:br>
              <a:rPr lang="en-US" sz="1600" dirty="0">
                <a:solidFill>
                  <a:schemeClr val="bg1"/>
                </a:solidFill>
              </a:rPr>
            </a:br>
            <a:r>
              <a:rPr lang="en-US" sz="1600" dirty="0" smtClean="0">
                <a:solidFill>
                  <a:schemeClr val="bg1"/>
                </a:solidFill>
              </a:rPr>
              <a:t>Remarks </a:t>
            </a:r>
            <a:r>
              <a:rPr lang="en-US" sz="1600" dirty="0">
                <a:solidFill>
                  <a:schemeClr val="bg1"/>
                </a:solidFill>
              </a:rPr>
              <a:t>from Governor Ralph S. Northam </a:t>
            </a:r>
            <a:br>
              <a:rPr lang="en-US" sz="1600" dirty="0">
                <a:solidFill>
                  <a:schemeClr val="bg1"/>
                </a:solidFill>
              </a:rPr>
            </a:br>
            <a:r>
              <a:rPr lang="en-US" sz="1600" dirty="0" smtClean="0">
                <a:solidFill>
                  <a:schemeClr val="bg1"/>
                </a:solidFill>
              </a:rPr>
              <a:t>Overview </a:t>
            </a:r>
            <a:r>
              <a:rPr lang="en-US" sz="1600" dirty="0">
                <a:solidFill>
                  <a:schemeClr val="bg1"/>
                </a:solidFill>
              </a:rPr>
              <a:t>of Statue Removal Process </a:t>
            </a:r>
            <a:br>
              <a:rPr lang="en-US" sz="1600" dirty="0">
                <a:solidFill>
                  <a:schemeClr val="bg1"/>
                </a:solidFill>
              </a:rPr>
            </a:br>
            <a:r>
              <a:rPr lang="en-US" sz="1600" dirty="0" smtClean="0">
                <a:solidFill>
                  <a:schemeClr val="bg1"/>
                </a:solidFill>
              </a:rPr>
              <a:t>Public </a:t>
            </a:r>
            <a:r>
              <a:rPr lang="en-US" sz="1600" dirty="0">
                <a:solidFill>
                  <a:schemeClr val="bg1"/>
                </a:solidFill>
              </a:rPr>
              <a:t>Comment (90 minutes) </a:t>
            </a:r>
            <a:br>
              <a:rPr lang="en-US" sz="1600" dirty="0">
                <a:solidFill>
                  <a:schemeClr val="bg1"/>
                </a:solidFill>
              </a:rPr>
            </a:br>
            <a:r>
              <a:rPr lang="en-US" sz="1600" dirty="0" smtClean="0">
                <a:solidFill>
                  <a:schemeClr val="bg1"/>
                </a:solidFill>
              </a:rPr>
              <a:t>Overview </a:t>
            </a:r>
            <a:r>
              <a:rPr lang="en-US" sz="1600" dirty="0">
                <a:solidFill>
                  <a:schemeClr val="bg1"/>
                </a:solidFill>
              </a:rPr>
              <a:t>of Written Public Comments </a:t>
            </a:r>
            <a:br>
              <a:rPr lang="en-US" sz="1600" dirty="0">
                <a:solidFill>
                  <a:schemeClr val="bg1"/>
                </a:solidFill>
              </a:rPr>
            </a:br>
            <a:r>
              <a:rPr lang="en-US" sz="1600" dirty="0" smtClean="0">
                <a:solidFill>
                  <a:schemeClr val="bg1"/>
                </a:solidFill>
              </a:rPr>
              <a:t>Board </a:t>
            </a:r>
            <a:r>
              <a:rPr lang="en-US" sz="1600" dirty="0">
                <a:solidFill>
                  <a:schemeClr val="bg1"/>
                </a:solidFill>
              </a:rPr>
              <a:t>Discussion Regarding Removal of Robert E. Lee Statue </a:t>
            </a:r>
            <a:br>
              <a:rPr lang="en-US" sz="1600" dirty="0">
                <a:solidFill>
                  <a:schemeClr val="bg1"/>
                </a:solidFill>
              </a:rPr>
            </a:br>
            <a:r>
              <a:rPr lang="en-US" sz="1600" dirty="0" smtClean="0">
                <a:solidFill>
                  <a:schemeClr val="bg1"/>
                </a:solidFill>
              </a:rPr>
              <a:t>Next </a:t>
            </a:r>
            <a:r>
              <a:rPr lang="en-US" sz="1600" dirty="0">
                <a:solidFill>
                  <a:schemeClr val="bg1"/>
                </a:solidFill>
              </a:rPr>
              <a:t>Steps </a:t>
            </a:r>
            <a:endParaRPr lang="en-US" sz="1600" dirty="0" smtClean="0">
              <a:solidFill>
                <a:schemeClr val="bg1"/>
              </a:solidFill>
            </a:endParaRPr>
          </a:p>
          <a:p>
            <a:pPr algn="ctr"/>
            <a:endParaRPr lang="en-US" sz="1600" dirty="0" smtClean="0">
              <a:solidFill>
                <a:schemeClr val="bg1"/>
              </a:solidFill>
            </a:endParaRPr>
          </a:p>
          <a:p>
            <a:pPr algn="ctr"/>
            <a:r>
              <a:rPr lang="en-US" sz="1600" b="1" u="sng" dirty="0" smtClean="0">
                <a:solidFill>
                  <a:schemeClr val="accent4"/>
                </a:solidFill>
              </a:rPr>
              <a:t>Adjourn</a:t>
            </a:r>
            <a:endParaRPr lang="en-US" b="1" u="sng" dirty="0">
              <a:solidFill>
                <a:schemeClr val="accent4"/>
              </a:solidFill>
            </a:endParaRPr>
          </a:p>
        </p:txBody>
      </p:sp>
    </p:spTree>
    <p:extLst>
      <p:ext uri="{BB962C8B-B14F-4D97-AF65-F5344CB8AC3E}">
        <p14:creationId xmlns:p14="http://schemas.microsoft.com/office/powerpoint/2010/main" val="49339933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 y="-19050"/>
            <a:ext cx="12192001" cy="6877050"/>
          </a:xfrm>
          <a:prstGeom prst="rect">
            <a:avLst/>
          </a:prstGeom>
        </p:spPr>
      </p:pic>
      <p:grpSp>
        <p:nvGrpSpPr>
          <p:cNvPr id="5" name="Group 4"/>
          <p:cNvGrpSpPr/>
          <p:nvPr/>
        </p:nvGrpSpPr>
        <p:grpSpPr>
          <a:xfrm>
            <a:off x="0" y="5852160"/>
            <a:ext cx="12192001" cy="1005840"/>
            <a:chOff x="-90616" y="5852160"/>
            <a:chExt cx="12192001" cy="1005840"/>
          </a:xfrm>
        </p:grpSpPr>
        <p:grpSp>
          <p:nvGrpSpPr>
            <p:cNvPr id="7" name="Group 6"/>
            <p:cNvGrpSpPr/>
            <p:nvPr/>
          </p:nvGrpSpPr>
          <p:grpSpPr>
            <a:xfrm>
              <a:off x="-90616" y="5852160"/>
              <a:ext cx="12192001" cy="1005840"/>
              <a:chOff x="0" y="5852160"/>
              <a:chExt cx="12192001" cy="1005840"/>
            </a:xfrm>
          </p:grpSpPr>
          <p:sp>
            <p:nvSpPr>
              <p:cNvPr id="9" name="Rectangle 8"/>
              <p:cNvSpPr/>
              <p:nvPr/>
            </p:nvSpPr>
            <p:spPr>
              <a:xfrm>
                <a:off x="1" y="5852160"/>
                <a:ext cx="12192000" cy="1005840"/>
              </a:xfrm>
              <a:prstGeom prst="rect">
                <a:avLst/>
              </a:prstGeom>
              <a:solidFill>
                <a:srgbClr val="061F5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5852160"/>
                <a:ext cx="10058400" cy="1005840"/>
              </a:xfrm>
              <a:prstGeom prst="rect">
                <a:avLst/>
              </a:prstGeom>
            </p:spPr>
          </p:pic>
        </p:grpSp>
        <p:sp>
          <p:nvSpPr>
            <p:cNvPr id="8" name="TextBox 7"/>
            <p:cNvSpPr txBox="1"/>
            <p:nvPr/>
          </p:nvSpPr>
          <p:spPr>
            <a:xfrm>
              <a:off x="8222111" y="5893415"/>
              <a:ext cx="3798916" cy="369332"/>
            </a:xfrm>
            <a:prstGeom prst="rect">
              <a:avLst/>
            </a:prstGeom>
            <a:noFill/>
          </p:spPr>
          <p:txBody>
            <a:bodyPr wrap="square" rtlCol="0">
              <a:spAutoFit/>
            </a:bodyPr>
            <a:lstStyle/>
            <a:p>
              <a:pPr algn="ctr"/>
              <a:endParaRPr lang="en-US" dirty="0">
                <a:solidFill>
                  <a:schemeClr val="bg1"/>
                </a:solidFill>
              </a:endParaRPr>
            </a:p>
          </p:txBody>
        </p:sp>
      </p:grpSp>
      <p:sp>
        <p:nvSpPr>
          <p:cNvPr id="11" name="Title 1"/>
          <p:cNvSpPr>
            <a:spLocks noGrp="1"/>
          </p:cNvSpPr>
          <p:nvPr>
            <p:ph type="title"/>
          </p:nvPr>
        </p:nvSpPr>
        <p:spPr>
          <a:xfrm rot="10800000" flipV="1">
            <a:off x="609596" y="514351"/>
            <a:ext cx="5283073" cy="5337810"/>
          </a:xfrm>
        </p:spPr>
        <p:txBody>
          <a:bodyPr anchor="t">
            <a:noAutofit/>
          </a:bodyPr>
          <a:lstStyle/>
          <a:p>
            <a:r>
              <a:rPr lang="en-US" dirty="0" smtClean="0">
                <a:solidFill>
                  <a:schemeClr val="bg1"/>
                </a:solidFill>
                <a:latin typeface="+mn-lt"/>
              </a:rPr>
              <a:t/>
            </a:r>
            <a:br>
              <a:rPr lang="en-US" dirty="0" smtClean="0">
                <a:solidFill>
                  <a:schemeClr val="bg1"/>
                </a:solidFill>
                <a:latin typeface="+mn-lt"/>
              </a:rPr>
            </a:br>
            <a:r>
              <a:rPr lang="en-US" dirty="0" smtClean="0">
                <a:solidFill>
                  <a:schemeClr val="bg1"/>
                </a:solidFill>
                <a:latin typeface="+mn-lt"/>
              </a:rPr>
              <a:t>MEETING of the COMMISSION for HISTORICAL </a:t>
            </a:r>
            <a:r>
              <a:rPr lang="en-US" dirty="0">
                <a:solidFill>
                  <a:schemeClr val="bg1"/>
                </a:solidFill>
                <a:latin typeface="+mn-lt"/>
              </a:rPr>
              <a:t>STATUES </a:t>
            </a:r>
            <a:r>
              <a:rPr lang="en-US" dirty="0" smtClean="0">
                <a:solidFill>
                  <a:schemeClr val="bg1"/>
                </a:solidFill>
                <a:latin typeface="+mn-lt"/>
              </a:rPr>
              <a:t/>
            </a:r>
            <a:br>
              <a:rPr lang="en-US" dirty="0" smtClean="0">
                <a:solidFill>
                  <a:schemeClr val="bg1"/>
                </a:solidFill>
                <a:latin typeface="+mn-lt"/>
              </a:rPr>
            </a:br>
            <a:r>
              <a:rPr lang="en-US" dirty="0" smtClean="0">
                <a:solidFill>
                  <a:schemeClr val="bg1"/>
                </a:solidFill>
                <a:latin typeface="+mn-lt"/>
              </a:rPr>
              <a:t>in the </a:t>
            </a:r>
            <a:r>
              <a:rPr lang="en-US" dirty="0">
                <a:solidFill>
                  <a:schemeClr val="bg1"/>
                </a:solidFill>
                <a:latin typeface="+mn-lt"/>
              </a:rPr>
              <a:t>UNITED STATES CAPITOL </a:t>
            </a:r>
            <a:r>
              <a:rPr lang="en-US" sz="2400" dirty="0" smtClean="0">
                <a:solidFill>
                  <a:schemeClr val="bg1"/>
                </a:solidFill>
              </a:rPr>
              <a:t/>
            </a:r>
            <a:br>
              <a:rPr lang="en-US" sz="2400" dirty="0" smtClean="0">
                <a:solidFill>
                  <a:schemeClr val="bg1"/>
                </a:solidFill>
              </a:rPr>
            </a:br>
            <a:r>
              <a:rPr lang="en-US" sz="2400" dirty="0" smtClean="0">
                <a:solidFill>
                  <a:schemeClr val="bg1"/>
                </a:solidFill>
              </a:rPr>
              <a:t/>
            </a:r>
            <a:br>
              <a:rPr lang="en-US" sz="2400" dirty="0" smtClean="0">
                <a:solidFill>
                  <a:schemeClr val="bg1"/>
                </a:solidFill>
              </a:rPr>
            </a:br>
            <a:r>
              <a:rPr lang="en-US" sz="2700" dirty="0" smtClean="0">
                <a:solidFill>
                  <a:schemeClr val="bg1"/>
                </a:solidFill>
                <a:latin typeface="+mn-lt"/>
              </a:rPr>
              <a:t>9:30 </a:t>
            </a:r>
            <a:r>
              <a:rPr lang="en-US" sz="2700" dirty="0">
                <a:solidFill>
                  <a:schemeClr val="bg1"/>
                </a:solidFill>
                <a:latin typeface="+mn-lt"/>
              </a:rPr>
              <a:t>a.m. </a:t>
            </a:r>
            <a:r>
              <a:rPr lang="en-US" sz="2700" dirty="0" smtClean="0">
                <a:solidFill>
                  <a:schemeClr val="bg1"/>
                </a:solidFill>
                <a:latin typeface="+mn-lt"/>
              </a:rPr>
              <a:t>  July </a:t>
            </a:r>
            <a:r>
              <a:rPr lang="en-US" sz="2700" dirty="0">
                <a:solidFill>
                  <a:schemeClr val="bg1"/>
                </a:solidFill>
                <a:latin typeface="+mn-lt"/>
              </a:rPr>
              <a:t>24, </a:t>
            </a:r>
            <a:r>
              <a:rPr lang="en-US" sz="2700" dirty="0" smtClean="0">
                <a:solidFill>
                  <a:schemeClr val="bg1"/>
                </a:solidFill>
                <a:latin typeface="+mn-lt"/>
              </a:rPr>
              <a:t>2020 </a:t>
            </a:r>
            <a:br>
              <a:rPr lang="en-US" sz="2700" dirty="0" smtClean="0">
                <a:solidFill>
                  <a:schemeClr val="bg1"/>
                </a:solidFill>
                <a:latin typeface="+mn-lt"/>
              </a:rPr>
            </a:br>
            <a:r>
              <a:rPr lang="en-US" sz="1800" dirty="0" smtClean="0">
                <a:solidFill>
                  <a:schemeClr val="bg1"/>
                </a:solidFill>
                <a:latin typeface="+mn-lt"/>
              </a:rPr>
              <a:t>(this meeting will take place online) </a:t>
            </a:r>
            <a:r>
              <a:rPr lang="en-US" sz="2000" dirty="0" smtClean="0">
                <a:solidFill>
                  <a:schemeClr val="bg1"/>
                </a:solidFill>
                <a:latin typeface="+mn-lt"/>
              </a:rPr>
              <a:t/>
            </a:r>
            <a:br>
              <a:rPr lang="en-US" sz="2000" dirty="0" smtClean="0">
                <a:solidFill>
                  <a:schemeClr val="bg1"/>
                </a:solidFill>
                <a:latin typeface="+mn-lt"/>
              </a:rPr>
            </a:br>
            <a:endParaRPr lang="en-US" sz="2400" dirty="0">
              <a:solidFill>
                <a:schemeClr val="bg1"/>
              </a:solidFill>
              <a:latin typeface="+mn-lt"/>
            </a:endParaRPr>
          </a:p>
        </p:txBody>
      </p:sp>
      <p:sp>
        <p:nvSpPr>
          <p:cNvPr id="12" name="TextBox 11"/>
          <p:cNvSpPr txBox="1"/>
          <p:nvPr/>
        </p:nvSpPr>
        <p:spPr>
          <a:xfrm flipH="1">
            <a:off x="6095999" y="514351"/>
            <a:ext cx="5495925" cy="5010150"/>
          </a:xfrm>
          <a:prstGeom prst="rect">
            <a:avLst/>
          </a:prstGeom>
          <a:solidFill>
            <a:srgbClr val="800000">
              <a:alpha val="72941"/>
            </a:srgbClr>
          </a:solidFill>
        </p:spPr>
        <p:txBody>
          <a:bodyPr wrap="square" rtlCol="0">
            <a:noAutofit/>
          </a:bodyPr>
          <a:lstStyle/>
          <a:p>
            <a:endParaRPr lang="en-US" sz="2000" dirty="0" smtClean="0">
              <a:solidFill>
                <a:schemeClr val="bg1"/>
              </a:solidFill>
            </a:endParaRPr>
          </a:p>
          <a:p>
            <a:pPr algn="ctr"/>
            <a:r>
              <a:rPr lang="en-US" sz="2000" u="sng" dirty="0" smtClean="0">
                <a:solidFill>
                  <a:schemeClr val="bg1"/>
                </a:solidFill>
              </a:rPr>
              <a:t>AGENDA</a:t>
            </a:r>
            <a:r>
              <a:rPr lang="en-US" sz="2000" dirty="0" smtClean="0">
                <a:solidFill>
                  <a:schemeClr val="bg1"/>
                </a:solidFill>
              </a:rPr>
              <a:t> </a:t>
            </a:r>
          </a:p>
          <a:p>
            <a:pPr algn="ctr"/>
            <a:r>
              <a:rPr lang="en-US" sz="2000" dirty="0">
                <a:solidFill>
                  <a:schemeClr val="bg1"/>
                </a:solidFill>
              </a:rPr>
              <a:t/>
            </a:r>
            <a:br>
              <a:rPr lang="en-US" sz="2000" dirty="0">
                <a:solidFill>
                  <a:schemeClr val="bg1"/>
                </a:solidFill>
              </a:rPr>
            </a:br>
            <a:r>
              <a:rPr lang="en-US" sz="1600" dirty="0" smtClean="0">
                <a:solidFill>
                  <a:schemeClr val="bg1"/>
                </a:solidFill>
              </a:rPr>
              <a:t>Call </a:t>
            </a:r>
            <a:r>
              <a:rPr lang="en-US" sz="1600" dirty="0">
                <a:solidFill>
                  <a:schemeClr val="bg1"/>
                </a:solidFill>
              </a:rPr>
              <a:t>to </a:t>
            </a:r>
            <a:r>
              <a:rPr lang="en-US" sz="1600" dirty="0" smtClean="0">
                <a:solidFill>
                  <a:schemeClr val="bg1"/>
                </a:solidFill>
              </a:rPr>
              <a:t>Order by Julie </a:t>
            </a:r>
            <a:r>
              <a:rPr lang="en-US" sz="1600" dirty="0">
                <a:solidFill>
                  <a:schemeClr val="bg1"/>
                </a:solidFill>
              </a:rPr>
              <a:t>Langan, </a:t>
            </a:r>
            <a:r>
              <a:rPr lang="en-US" sz="1600" dirty="0" smtClean="0">
                <a:solidFill>
                  <a:schemeClr val="bg1"/>
                </a:solidFill>
              </a:rPr>
              <a:t>Ex-Officio </a:t>
            </a:r>
            <a:r>
              <a:rPr lang="en-US" sz="1600" dirty="0">
                <a:solidFill>
                  <a:schemeClr val="bg1"/>
                </a:solidFill>
              </a:rPr>
              <a:t>Member </a:t>
            </a:r>
            <a:br>
              <a:rPr lang="en-US" sz="1600" dirty="0">
                <a:solidFill>
                  <a:schemeClr val="bg1"/>
                </a:solidFill>
              </a:rPr>
            </a:br>
            <a:r>
              <a:rPr lang="en-US" sz="1600" dirty="0" smtClean="0">
                <a:solidFill>
                  <a:schemeClr val="bg1"/>
                </a:solidFill>
              </a:rPr>
              <a:t>Roll </a:t>
            </a:r>
            <a:r>
              <a:rPr lang="en-US" sz="1600" dirty="0">
                <a:solidFill>
                  <a:schemeClr val="bg1"/>
                </a:solidFill>
              </a:rPr>
              <a:t>Call </a:t>
            </a:r>
            <a:r>
              <a:rPr lang="en-US" sz="1600" dirty="0" smtClean="0">
                <a:solidFill>
                  <a:schemeClr val="bg1"/>
                </a:solidFill>
              </a:rPr>
              <a:t>of Attendees</a:t>
            </a:r>
            <a:r>
              <a:rPr lang="en-US" sz="1600" dirty="0">
                <a:solidFill>
                  <a:schemeClr val="bg1"/>
                </a:solidFill>
              </a:rPr>
              <a:t/>
            </a:r>
            <a:br>
              <a:rPr lang="en-US" sz="1600" dirty="0">
                <a:solidFill>
                  <a:schemeClr val="bg1"/>
                </a:solidFill>
              </a:rPr>
            </a:br>
            <a:r>
              <a:rPr lang="en-US" sz="1600" dirty="0" smtClean="0">
                <a:solidFill>
                  <a:schemeClr val="bg1"/>
                </a:solidFill>
              </a:rPr>
              <a:t>Approval </a:t>
            </a:r>
            <a:r>
              <a:rPr lang="en-US" sz="1600" dirty="0">
                <a:solidFill>
                  <a:schemeClr val="bg1"/>
                </a:solidFill>
              </a:rPr>
              <a:t>of Meeting Agenda </a:t>
            </a:r>
            <a:br>
              <a:rPr lang="en-US" sz="1600" dirty="0">
                <a:solidFill>
                  <a:schemeClr val="bg1"/>
                </a:solidFill>
              </a:rPr>
            </a:br>
            <a:r>
              <a:rPr lang="en-US" sz="1600" dirty="0" smtClean="0">
                <a:solidFill>
                  <a:schemeClr val="bg1"/>
                </a:solidFill>
              </a:rPr>
              <a:t>Approval </a:t>
            </a:r>
            <a:r>
              <a:rPr lang="en-US" sz="1600" dirty="0">
                <a:solidFill>
                  <a:schemeClr val="bg1"/>
                </a:solidFill>
              </a:rPr>
              <a:t>of July 1, 2020 Meeting Minutes </a:t>
            </a:r>
            <a:endParaRPr lang="en-US" sz="1600" dirty="0" smtClean="0">
              <a:solidFill>
                <a:schemeClr val="bg1"/>
              </a:solidFill>
            </a:endParaRPr>
          </a:p>
          <a:p>
            <a:pPr algn="ctr"/>
            <a:r>
              <a:rPr lang="en-US" sz="1600" b="1" u="sng" dirty="0" smtClean="0">
                <a:solidFill>
                  <a:schemeClr val="accent4"/>
                </a:solidFill>
              </a:rPr>
              <a:t>Election </a:t>
            </a:r>
            <a:r>
              <a:rPr lang="en-US" sz="1600" b="1" u="sng" dirty="0">
                <a:solidFill>
                  <a:schemeClr val="accent4"/>
                </a:solidFill>
              </a:rPr>
              <a:t>of Chair &amp; Vice Chair </a:t>
            </a:r>
            <a:r>
              <a:rPr lang="en-US" sz="1600" dirty="0">
                <a:solidFill>
                  <a:schemeClr val="bg1"/>
                </a:solidFill>
              </a:rPr>
              <a:t/>
            </a:r>
            <a:br>
              <a:rPr lang="en-US" sz="1600" dirty="0">
                <a:solidFill>
                  <a:schemeClr val="bg1"/>
                </a:solidFill>
              </a:rPr>
            </a:br>
            <a:r>
              <a:rPr lang="en-US" sz="1600" dirty="0" smtClean="0">
                <a:solidFill>
                  <a:schemeClr val="bg1"/>
                </a:solidFill>
              </a:rPr>
              <a:t>Overview </a:t>
            </a:r>
            <a:r>
              <a:rPr lang="en-US" sz="1600" dirty="0">
                <a:solidFill>
                  <a:schemeClr val="bg1"/>
                </a:solidFill>
              </a:rPr>
              <a:t>of Commission Responsibilities </a:t>
            </a:r>
            <a:br>
              <a:rPr lang="en-US" sz="1600" dirty="0">
                <a:solidFill>
                  <a:schemeClr val="bg1"/>
                </a:solidFill>
              </a:rPr>
            </a:br>
            <a:r>
              <a:rPr lang="en-US" sz="1600" dirty="0" smtClean="0">
                <a:solidFill>
                  <a:schemeClr val="bg1"/>
                </a:solidFill>
              </a:rPr>
              <a:t>Overview </a:t>
            </a:r>
            <a:r>
              <a:rPr lang="en-US" sz="1600" dirty="0">
                <a:solidFill>
                  <a:schemeClr val="bg1"/>
                </a:solidFill>
              </a:rPr>
              <a:t>of Statuary Hall and Robert E. Lee Statue </a:t>
            </a:r>
            <a:br>
              <a:rPr lang="en-US" sz="1600" dirty="0">
                <a:solidFill>
                  <a:schemeClr val="bg1"/>
                </a:solidFill>
              </a:rPr>
            </a:br>
            <a:r>
              <a:rPr lang="en-US" sz="1600" dirty="0" smtClean="0">
                <a:solidFill>
                  <a:schemeClr val="bg1"/>
                </a:solidFill>
              </a:rPr>
              <a:t>Remarks </a:t>
            </a:r>
            <a:r>
              <a:rPr lang="en-US" sz="1600" dirty="0">
                <a:solidFill>
                  <a:schemeClr val="bg1"/>
                </a:solidFill>
              </a:rPr>
              <a:t>from Governor Ralph S. </a:t>
            </a:r>
            <a:r>
              <a:rPr lang="en-US" sz="1600" dirty="0" smtClean="0">
                <a:solidFill>
                  <a:schemeClr val="bg1"/>
                </a:solidFill>
              </a:rPr>
              <a:t>Northam</a:t>
            </a:r>
            <a:r>
              <a:rPr lang="en-US" sz="1600" dirty="0">
                <a:solidFill>
                  <a:schemeClr val="bg1"/>
                </a:solidFill>
              </a:rPr>
              <a:t/>
            </a:r>
            <a:br>
              <a:rPr lang="en-US" sz="1600" dirty="0">
                <a:solidFill>
                  <a:schemeClr val="bg1"/>
                </a:solidFill>
              </a:rPr>
            </a:br>
            <a:r>
              <a:rPr lang="en-US" sz="1600" dirty="0" smtClean="0">
                <a:solidFill>
                  <a:schemeClr val="bg1"/>
                </a:solidFill>
              </a:rPr>
              <a:t>Overview </a:t>
            </a:r>
            <a:r>
              <a:rPr lang="en-US" sz="1600" dirty="0">
                <a:solidFill>
                  <a:schemeClr val="bg1"/>
                </a:solidFill>
              </a:rPr>
              <a:t>of Statue Removal Process </a:t>
            </a:r>
            <a:br>
              <a:rPr lang="en-US" sz="1600" dirty="0">
                <a:solidFill>
                  <a:schemeClr val="bg1"/>
                </a:solidFill>
              </a:rPr>
            </a:br>
            <a:r>
              <a:rPr lang="en-US" sz="1600" dirty="0" smtClean="0">
                <a:solidFill>
                  <a:schemeClr val="bg1"/>
                </a:solidFill>
              </a:rPr>
              <a:t>Public </a:t>
            </a:r>
            <a:r>
              <a:rPr lang="en-US" sz="1600" dirty="0">
                <a:solidFill>
                  <a:schemeClr val="bg1"/>
                </a:solidFill>
              </a:rPr>
              <a:t>Comment (90 minutes) </a:t>
            </a:r>
            <a:br>
              <a:rPr lang="en-US" sz="1600" dirty="0">
                <a:solidFill>
                  <a:schemeClr val="bg1"/>
                </a:solidFill>
              </a:rPr>
            </a:br>
            <a:r>
              <a:rPr lang="en-US" sz="1600" dirty="0" smtClean="0">
                <a:solidFill>
                  <a:schemeClr val="bg1"/>
                </a:solidFill>
              </a:rPr>
              <a:t>Overview </a:t>
            </a:r>
            <a:r>
              <a:rPr lang="en-US" sz="1600" dirty="0">
                <a:solidFill>
                  <a:schemeClr val="bg1"/>
                </a:solidFill>
              </a:rPr>
              <a:t>of Written Public Comments </a:t>
            </a:r>
            <a:br>
              <a:rPr lang="en-US" sz="1600" dirty="0">
                <a:solidFill>
                  <a:schemeClr val="bg1"/>
                </a:solidFill>
              </a:rPr>
            </a:br>
            <a:r>
              <a:rPr lang="en-US" sz="1600" dirty="0" smtClean="0">
                <a:solidFill>
                  <a:schemeClr val="bg1"/>
                </a:solidFill>
              </a:rPr>
              <a:t>Board </a:t>
            </a:r>
            <a:r>
              <a:rPr lang="en-US" sz="1600" dirty="0">
                <a:solidFill>
                  <a:schemeClr val="bg1"/>
                </a:solidFill>
              </a:rPr>
              <a:t>Discussion Regarding Removal of Robert E. Lee Statue </a:t>
            </a:r>
            <a:br>
              <a:rPr lang="en-US" sz="1600" dirty="0">
                <a:solidFill>
                  <a:schemeClr val="bg1"/>
                </a:solidFill>
              </a:rPr>
            </a:br>
            <a:r>
              <a:rPr lang="en-US" sz="1600" dirty="0" smtClean="0">
                <a:solidFill>
                  <a:schemeClr val="bg1"/>
                </a:solidFill>
              </a:rPr>
              <a:t>Next </a:t>
            </a:r>
            <a:r>
              <a:rPr lang="en-US" sz="1600" dirty="0">
                <a:solidFill>
                  <a:schemeClr val="bg1"/>
                </a:solidFill>
              </a:rPr>
              <a:t>Steps </a:t>
            </a:r>
            <a:endParaRPr lang="en-US" sz="1600" dirty="0" smtClean="0">
              <a:solidFill>
                <a:schemeClr val="bg1"/>
              </a:solidFill>
            </a:endParaRPr>
          </a:p>
          <a:p>
            <a:pPr algn="ctr"/>
            <a:endParaRPr lang="en-US" sz="1600" dirty="0" smtClean="0">
              <a:solidFill>
                <a:schemeClr val="bg1"/>
              </a:solidFill>
            </a:endParaRPr>
          </a:p>
          <a:p>
            <a:pPr algn="ctr"/>
            <a:r>
              <a:rPr lang="en-US" sz="1600" dirty="0" smtClean="0">
                <a:solidFill>
                  <a:schemeClr val="bg1"/>
                </a:solidFill>
              </a:rPr>
              <a:t>Adjourn</a:t>
            </a:r>
            <a:endParaRPr lang="en-US" dirty="0"/>
          </a:p>
        </p:txBody>
      </p:sp>
      <p:sp>
        <p:nvSpPr>
          <p:cNvPr id="13" name="Rectangle 12"/>
          <p:cNvSpPr/>
          <p:nvPr/>
        </p:nvSpPr>
        <p:spPr>
          <a:xfrm>
            <a:off x="8535792" y="6031914"/>
            <a:ext cx="3372526"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Commission for Historical Statues </a:t>
            </a: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
            </a:r>
            <a:b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b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in </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the United States </a:t>
            </a: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Capitol</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660641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 y="-19050"/>
            <a:ext cx="12192001" cy="6877050"/>
          </a:xfrm>
          <a:prstGeom prst="rect">
            <a:avLst/>
          </a:prstGeom>
        </p:spPr>
      </p:pic>
      <p:grpSp>
        <p:nvGrpSpPr>
          <p:cNvPr id="8" name="Group 7"/>
          <p:cNvGrpSpPr/>
          <p:nvPr/>
        </p:nvGrpSpPr>
        <p:grpSpPr>
          <a:xfrm>
            <a:off x="0" y="5852160"/>
            <a:ext cx="12192001" cy="1005840"/>
            <a:chOff x="-90616" y="5852160"/>
            <a:chExt cx="12192001" cy="1005840"/>
          </a:xfrm>
        </p:grpSpPr>
        <p:grpSp>
          <p:nvGrpSpPr>
            <p:cNvPr id="9" name="Group 8"/>
            <p:cNvGrpSpPr/>
            <p:nvPr/>
          </p:nvGrpSpPr>
          <p:grpSpPr>
            <a:xfrm>
              <a:off x="-90616" y="5852160"/>
              <a:ext cx="12192001" cy="1005840"/>
              <a:chOff x="0" y="5852160"/>
              <a:chExt cx="12192001" cy="1005840"/>
            </a:xfrm>
          </p:grpSpPr>
          <p:sp>
            <p:nvSpPr>
              <p:cNvPr id="11" name="Rectangle 10"/>
              <p:cNvSpPr/>
              <p:nvPr/>
            </p:nvSpPr>
            <p:spPr>
              <a:xfrm>
                <a:off x="1" y="5852160"/>
                <a:ext cx="12192000" cy="1005840"/>
              </a:xfrm>
              <a:prstGeom prst="rect">
                <a:avLst/>
              </a:prstGeom>
              <a:solidFill>
                <a:srgbClr val="061F5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5852160"/>
                <a:ext cx="10058400" cy="1005840"/>
              </a:xfrm>
              <a:prstGeom prst="rect">
                <a:avLst/>
              </a:prstGeom>
            </p:spPr>
          </p:pic>
        </p:grpSp>
        <p:sp>
          <p:nvSpPr>
            <p:cNvPr id="10" name="TextBox 9"/>
            <p:cNvSpPr txBox="1"/>
            <p:nvPr/>
          </p:nvSpPr>
          <p:spPr>
            <a:xfrm>
              <a:off x="8222111" y="5893415"/>
              <a:ext cx="3798916" cy="369332"/>
            </a:xfrm>
            <a:prstGeom prst="rect">
              <a:avLst/>
            </a:prstGeom>
            <a:noFill/>
          </p:spPr>
          <p:txBody>
            <a:bodyPr wrap="square" rtlCol="0">
              <a:spAutoFit/>
            </a:bodyPr>
            <a:lstStyle/>
            <a:p>
              <a:pPr algn="ctr"/>
              <a:endParaRPr lang="en-US" dirty="0">
                <a:solidFill>
                  <a:schemeClr val="bg1"/>
                </a:solidFill>
              </a:endParaRPr>
            </a:p>
          </p:txBody>
        </p:sp>
      </p:grpSp>
      <p:sp>
        <p:nvSpPr>
          <p:cNvPr id="13" name="Title 1"/>
          <p:cNvSpPr>
            <a:spLocks noGrp="1"/>
          </p:cNvSpPr>
          <p:nvPr>
            <p:ph type="title"/>
          </p:nvPr>
        </p:nvSpPr>
        <p:spPr>
          <a:xfrm rot="10800000" flipV="1">
            <a:off x="609596" y="514351"/>
            <a:ext cx="5283073" cy="5337810"/>
          </a:xfrm>
        </p:spPr>
        <p:txBody>
          <a:bodyPr anchor="t">
            <a:noAutofit/>
          </a:bodyPr>
          <a:lstStyle/>
          <a:p>
            <a:r>
              <a:rPr lang="en-US" dirty="0" smtClean="0">
                <a:solidFill>
                  <a:schemeClr val="bg1"/>
                </a:solidFill>
                <a:latin typeface="+mn-lt"/>
              </a:rPr>
              <a:t/>
            </a:r>
            <a:br>
              <a:rPr lang="en-US" dirty="0" smtClean="0">
                <a:solidFill>
                  <a:schemeClr val="bg1"/>
                </a:solidFill>
                <a:latin typeface="+mn-lt"/>
              </a:rPr>
            </a:br>
            <a:r>
              <a:rPr lang="en-US" dirty="0" smtClean="0">
                <a:solidFill>
                  <a:schemeClr val="bg1"/>
                </a:solidFill>
                <a:latin typeface="+mn-lt"/>
              </a:rPr>
              <a:t>MEETING of the COMMISSION for HISTORICAL </a:t>
            </a:r>
            <a:r>
              <a:rPr lang="en-US" dirty="0">
                <a:solidFill>
                  <a:schemeClr val="bg1"/>
                </a:solidFill>
                <a:latin typeface="+mn-lt"/>
              </a:rPr>
              <a:t>STATUES </a:t>
            </a:r>
            <a:r>
              <a:rPr lang="en-US" dirty="0" smtClean="0">
                <a:solidFill>
                  <a:schemeClr val="bg1"/>
                </a:solidFill>
                <a:latin typeface="+mn-lt"/>
              </a:rPr>
              <a:t/>
            </a:r>
            <a:br>
              <a:rPr lang="en-US" dirty="0" smtClean="0">
                <a:solidFill>
                  <a:schemeClr val="bg1"/>
                </a:solidFill>
                <a:latin typeface="+mn-lt"/>
              </a:rPr>
            </a:br>
            <a:r>
              <a:rPr lang="en-US" dirty="0" smtClean="0">
                <a:solidFill>
                  <a:schemeClr val="bg1"/>
                </a:solidFill>
                <a:latin typeface="+mn-lt"/>
              </a:rPr>
              <a:t>in the </a:t>
            </a:r>
            <a:r>
              <a:rPr lang="en-US" dirty="0">
                <a:solidFill>
                  <a:schemeClr val="bg1"/>
                </a:solidFill>
                <a:latin typeface="+mn-lt"/>
              </a:rPr>
              <a:t>UNITED STATES CAPITOL </a:t>
            </a:r>
            <a:r>
              <a:rPr lang="en-US" sz="2400" dirty="0" smtClean="0">
                <a:solidFill>
                  <a:schemeClr val="bg1"/>
                </a:solidFill>
              </a:rPr>
              <a:t/>
            </a:r>
            <a:br>
              <a:rPr lang="en-US" sz="2400" dirty="0" smtClean="0">
                <a:solidFill>
                  <a:schemeClr val="bg1"/>
                </a:solidFill>
              </a:rPr>
            </a:br>
            <a:r>
              <a:rPr lang="en-US" sz="2400" dirty="0" smtClean="0">
                <a:solidFill>
                  <a:schemeClr val="bg1"/>
                </a:solidFill>
              </a:rPr>
              <a:t/>
            </a:r>
            <a:br>
              <a:rPr lang="en-US" sz="2400" dirty="0" smtClean="0">
                <a:solidFill>
                  <a:schemeClr val="bg1"/>
                </a:solidFill>
              </a:rPr>
            </a:br>
            <a:r>
              <a:rPr lang="en-US" sz="2700" dirty="0" smtClean="0">
                <a:solidFill>
                  <a:schemeClr val="bg1"/>
                </a:solidFill>
                <a:latin typeface="+mn-lt"/>
              </a:rPr>
              <a:t>9:30 </a:t>
            </a:r>
            <a:r>
              <a:rPr lang="en-US" sz="2700" dirty="0">
                <a:solidFill>
                  <a:schemeClr val="bg1"/>
                </a:solidFill>
                <a:latin typeface="+mn-lt"/>
              </a:rPr>
              <a:t>a.m. </a:t>
            </a:r>
            <a:r>
              <a:rPr lang="en-US" sz="2700" dirty="0" smtClean="0">
                <a:solidFill>
                  <a:schemeClr val="bg1"/>
                </a:solidFill>
                <a:latin typeface="+mn-lt"/>
              </a:rPr>
              <a:t>  July </a:t>
            </a:r>
            <a:r>
              <a:rPr lang="en-US" sz="2700" dirty="0">
                <a:solidFill>
                  <a:schemeClr val="bg1"/>
                </a:solidFill>
                <a:latin typeface="+mn-lt"/>
              </a:rPr>
              <a:t>24, </a:t>
            </a:r>
            <a:r>
              <a:rPr lang="en-US" sz="2700" dirty="0" smtClean="0">
                <a:solidFill>
                  <a:schemeClr val="bg1"/>
                </a:solidFill>
                <a:latin typeface="+mn-lt"/>
              </a:rPr>
              <a:t>2020 </a:t>
            </a:r>
            <a:br>
              <a:rPr lang="en-US" sz="2700" dirty="0" smtClean="0">
                <a:solidFill>
                  <a:schemeClr val="bg1"/>
                </a:solidFill>
                <a:latin typeface="+mn-lt"/>
              </a:rPr>
            </a:br>
            <a:r>
              <a:rPr lang="en-US" sz="1800" dirty="0" smtClean="0">
                <a:solidFill>
                  <a:schemeClr val="bg1"/>
                </a:solidFill>
                <a:latin typeface="+mn-lt"/>
              </a:rPr>
              <a:t>(this meeting will take place online) </a:t>
            </a:r>
            <a:r>
              <a:rPr lang="en-US" sz="2000" dirty="0" smtClean="0">
                <a:solidFill>
                  <a:schemeClr val="bg1"/>
                </a:solidFill>
                <a:latin typeface="+mn-lt"/>
              </a:rPr>
              <a:t/>
            </a:r>
            <a:br>
              <a:rPr lang="en-US" sz="2000" dirty="0" smtClean="0">
                <a:solidFill>
                  <a:schemeClr val="bg1"/>
                </a:solidFill>
                <a:latin typeface="+mn-lt"/>
              </a:rPr>
            </a:br>
            <a:endParaRPr lang="en-US" sz="2400" dirty="0">
              <a:solidFill>
                <a:schemeClr val="bg1"/>
              </a:solidFill>
              <a:latin typeface="+mn-lt"/>
            </a:endParaRPr>
          </a:p>
        </p:txBody>
      </p:sp>
      <p:sp>
        <p:nvSpPr>
          <p:cNvPr id="14" name="Rectangle 13"/>
          <p:cNvSpPr/>
          <p:nvPr/>
        </p:nvSpPr>
        <p:spPr>
          <a:xfrm>
            <a:off x="8535792" y="6031914"/>
            <a:ext cx="3372526"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Commission for Historical Statues </a:t>
            </a: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
            </a:r>
            <a:b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b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in </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the United States </a:t>
            </a: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Capitol</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TextBox 14"/>
          <p:cNvSpPr txBox="1"/>
          <p:nvPr/>
        </p:nvSpPr>
        <p:spPr>
          <a:xfrm flipH="1">
            <a:off x="6095999" y="514351"/>
            <a:ext cx="5495925" cy="5010150"/>
          </a:xfrm>
          <a:prstGeom prst="rect">
            <a:avLst/>
          </a:prstGeom>
          <a:solidFill>
            <a:srgbClr val="800000">
              <a:alpha val="72941"/>
            </a:srgbClr>
          </a:solidFill>
        </p:spPr>
        <p:txBody>
          <a:bodyPr wrap="square" rtlCol="0">
            <a:noAutofit/>
          </a:bodyPr>
          <a:lstStyle/>
          <a:p>
            <a:endParaRPr lang="en-US" sz="2000" dirty="0" smtClean="0">
              <a:solidFill>
                <a:schemeClr val="bg1"/>
              </a:solidFill>
            </a:endParaRPr>
          </a:p>
          <a:p>
            <a:pPr algn="ctr"/>
            <a:r>
              <a:rPr lang="en-US" sz="2000" u="sng" dirty="0" smtClean="0">
                <a:solidFill>
                  <a:schemeClr val="bg1"/>
                </a:solidFill>
              </a:rPr>
              <a:t>AGENDA</a:t>
            </a:r>
            <a:r>
              <a:rPr lang="en-US" sz="2000" dirty="0" smtClean="0">
                <a:solidFill>
                  <a:schemeClr val="bg1"/>
                </a:solidFill>
              </a:rPr>
              <a:t> </a:t>
            </a:r>
          </a:p>
          <a:p>
            <a:pPr algn="ctr"/>
            <a:r>
              <a:rPr lang="en-US" sz="2000" dirty="0">
                <a:solidFill>
                  <a:schemeClr val="bg1"/>
                </a:solidFill>
              </a:rPr>
              <a:t/>
            </a:r>
            <a:br>
              <a:rPr lang="en-US" sz="2000" dirty="0">
                <a:solidFill>
                  <a:schemeClr val="bg1"/>
                </a:solidFill>
              </a:rPr>
            </a:br>
            <a:r>
              <a:rPr lang="en-US" sz="1600" dirty="0" smtClean="0">
                <a:solidFill>
                  <a:schemeClr val="bg1"/>
                </a:solidFill>
              </a:rPr>
              <a:t>Call </a:t>
            </a:r>
            <a:r>
              <a:rPr lang="en-US" sz="1600" dirty="0">
                <a:solidFill>
                  <a:schemeClr val="bg1"/>
                </a:solidFill>
              </a:rPr>
              <a:t>to </a:t>
            </a:r>
            <a:r>
              <a:rPr lang="en-US" sz="1600" dirty="0" smtClean="0">
                <a:solidFill>
                  <a:schemeClr val="bg1"/>
                </a:solidFill>
              </a:rPr>
              <a:t>Order by Julie </a:t>
            </a:r>
            <a:r>
              <a:rPr lang="en-US" sz="1600" dirty="0">
                <a:solidFill>
                  <a:schemeClr val="bg1"/>
                </a:solidFill>
              </a:rPr>
              <a:t>Langan, </a:t>
            </a:r>
            <a:r>
              <a:rPr lang="en-US" sz="1600" dirty="0" smtClean="0">
                <a:solidFill>
                  <a:schemeClr val="bg1"/>
                </a:solidFill>
              </a:rPr>
              <a:t>Ex-Officio </a:t>
            </a:r>
            <a:r>
              <a:rPr lang="en-US" sz="1600" dirty="0">
                <a:solidFill>
                  <a:schemeClr val="bg1"/>
                </a:solidFill>
              </a:rPr>
              <a:t>Member </a:t>
            </a:r>
            <a:br>
              <a:rPr lang="en-US" sz="1600" dirty="0">
                <a:solidFill>
                  <a:schemeClr val="bg1"/>
                </a:solidFill>
              </a:rPr>
            </a:br>
            <a:r>
              <a:rPr lang="en-US" sz="1600" dirty="0" smtClean="0">
                <a:solidFill>
                  <a:schemeClr val="bg1"/>
                </a:solidFill>
              </a:rPr>
              <a:t>Roll </a:t>
            </a:r>
            <a:r>
              <a:rPr lang="en-US" sz="1600" dirty="0">
                <a:solidFill>
                  <a:schemeClr val="bg1"/>
                </a:solidFill>
              </a:rPr>
              <a:t>Call </a:t>
            </a:r>
            <a:r>
              <a:rPr lang="en-US" sz="1600" dirty="0" smtClean="0">
                <a:solidFill>
                  <a:schemeClr val="bg1"/>
                </a:solidFill>
              </a:rPr>
              <a:t>of Attendees</a:t>
            </a:r>
            <a:r>
              <a:rPr lang="en-US" sz="1600" dirty="0">
                <a:solidFill>
                  <a:schemeClr val="bg1"/>
                </a:solidFill>
              </a:rPr>
              <a:t/>
            </a:r>
            <a:br>
              <a:rPr lang="en-US" sz="1600" dirty="0">
                <a:solidFill>
                  <a:schemeClr val="bg1"/>
                </a:solidFill>
              </a:rPr>
            </a:br>
            <a:r>
              <a:rPr lang="en-US" sz="1600" dirty="0" smtClean="0">
                <a:solidFill>
                  <a:schemeClr val="bg1"/>
                </a:solidFill>
              </a:rPr>
              <a:t>Approval </a:t>
            </a:r>
            <a:r>
              <a:rPr lang="en-US" sz="1600" dirty="0">
                <a:solidFill>
                  <a:schemeClr val="bg1"/>
                </a:solidFill>
              </a:rPr>
              <a:t>of Meeting Agenda </a:t>
            </a:r>
            <a:br>
              <a:rPr lang="en-US" sz="1600" dirty="0">
                <a:solidFill>
                  <a:schemeClr val="bg1"/>
                </a:solidFill>
              </a:rPr>
            </a:br>
            <a:r>
              <a:rPr lang="en-US" sz="1600" dirty="0" smtClean="0">
                <a:solidFill>
                  <a:schemeClr val="bg1"/>
                </a:solidFill>
              </a:rPr>
              <a:t>Approval </a:t>
            </a:r>
            <a:r>
              <a:rPr lang="en-US" sz="1600" dirty="0">
                <a:solidFill>
                  <a:schemeClr val="bg1"/>
                </a:solidFill>
              </a:rPr>
              <a:t>of July 1, 2020 Meeting Minutes </a:t>
            </a:r>
            <a:endParaRPr lang="en-US" sz="1600" dirty="0" smtClean="0">
              <a:solidFill>
                <a:schemeClr val="bg1"/>
              </a:solidFill>
            </a:endParaRPr>
          </a:p>
          <a:p>
            <a:pPr algn="ctr"/>
            <a:r>
              <a:rPr lang="en-US" sz="1600" dirty="0" smtClean="0">
                <a:solidFill>
                  <a:schemeClr val="bg1"/>
                </a:solidFill>
              </a:rPr>
              <a:t>Election </a:t>
            </a:r>
            <a:r>
              <a:rPr lang="en-US" sz="1600" dirty="0">
                <a:solidFill>
                  <a:schemeClr val="bg1"/>
                </a:solidFill>
              </a:rPr>
              <a:t>of Chair &amp; Vice Chair </a:t>
            </a:r>
            <a:br>
              <a:rPr lang="en-US" sz="1600" dirty="0">
                <a:solidFill>
                  <a:schemeClr val="bg1"/>
                </a:solidFill>
              </a:rPr>
            </a:br>
            <a:r>
              <a:rPr lang="en-US" sz="1600" b="1" u="sng" dirty="0" smtClean="0">
                <a:solidFill>
                  <a:schemeClr val="accent4"/>
                </a:solidFill>
              </a:rPr>
              <a:t>Overview </a:t>
            </a:r>
            <a:r>
              <a:rPr lang="en-US" sz="1600" b="1" u="sng" dirty="0">
                <a:solidFill>
                  <a:schemeClr val="accent4"/>
                </a:solidFill>
              </a:rPr>
              <a:t>of Commission Responsibilities </a:t>
            </a:r>
            <a:r>
              <a:rPr lang="en-US" sz="1600" dirty="0">
                <a:solidFill>
                  <a:schemeClr val="bg1"/>
                </a:solidFill>
              </a:rPr>
              <a:t/>
            </a:r>
            <a:br>
              <a:rPr lang="en-US" sz="1600" dirty="0">
                <a:solidFill>
                  <a:schemeClr val="bg1"/>
                </a:solidFill>
              </a:rPr>
            </a:br>
            <a:r>
              <a:rPr lang="en-US" sz="1600" dirty="0" smtClean="0">
                <a:solidFill>
                  <a:schemeClr val="bg1"/>
                </a:solidFill>
              </a:rPr>
              <a:t>Overview </a:t>
            </a:r>
            <a:r>
              <a:rPr lang="en-US" sz="1600" dirty="0">
                <a:solidFill>
                  <a:schemeClr val="bg1"/>
                </a:solidFill>
              </a:rPr>
              <a:t>of Statuary Hall and Robert E. Lee Statue </a:t>
            </a:r>
            <a:br>
              <a:rPr lang="en-US" sz="1600" dirty="0">
                <a:solidFill>
                  <a:schemeClr val="bg1"/>
                </a:solidFill>
              </a:rPr>
            </a:br>
            <a:r>
              <a:rPr lang="en-US" sz="1600" dirty="0" smtClean="0">
                <a:solidFill>
                  <a:schemeClr val="bg1"/>
                </a:solidFill>
              </a:rPr>
              <a:t>Remarks </a:t>
            </a:r>
            <a:r>
              <a:rPr lang="en-US" sz="1600" dirty="0">
                <a:solidFill>
                  <a:schemeClr val="bg1"/>
                </a:solidFill>
              </a:rPr>
              <a:t>from Governor Ralph S. </a:t>
            </a:r>
            <a:r>
              <a:rPr lang="en-US" sz="1600" dirty="0" smtClean="0">
                <a:solidFill>
                  <a:schemeClr val="bg1"/>
                </a:solidFill>
              </a:rPr>
              <a:t>Northam</a:t>
            </a:r>
            <a:r>
              <a:rPr lang="en-US" sz="1600" dirty="0">
                <a:solidFill>
                  <a:schemeClr val="bg1"/>
                </a:solidFill>
              </a:rPr>
              <a:t/>
            </a:r>
            <a:br>
              <a:rPr lang="en-US" sz="1600" dirty="0">
                <a:solidFill>
                  <a:schemeClr val="bg1"/>
                </a:solidFill>
              </a:rPr>
            </a:br>
            <a:r>
              <a:rPr lang="en-US" sz="1600" dirty="0" smtClean="0">
                <a:solidFill>
                  <a:schemeClr val="bg1"/>
                </a:solidFill>
              </a:rPr>
              <a:t>Overview </a:t>
            </a:r>
            <a:r>
              <a:rPr lang="en-US" sz="1600" dirty="0">
                <a:solidFill>
                  <a:schemeClr val="bg1"/>
                </a:solidFill>
              </a:rPr>
              <a:t>of Statue Removal Process </a:t>
            </a:r>
            <a:br>
              <a:rPr lang="en-US" sz="1600" dirty="0">
                <a:solidFill>
                  <a:schemeClr val="bg1"/>
                </a:solidFill>
              </a:rPr>
            </a:br>
            <a:r>
              <a:rPr lang="en-US" sz="1600" dirty="0" smtClean="0">
                <a:solidFill>
                  <a:schemeClr val="bg1"/>
                </a:solidFill>
              </a:rPr>
              <a:t>Public </a:t>
            </a:r>
            <a:r>
              <a:rPr lang="en-US" sz="1600" dirty="0">
                <a:solidFill>
                  <a:schemeClr val="bg1"/>
                </a:solidFill>
              </a:rPr>
              <a:t>Comment (90 minutes) </a:t>
            </a:r>
            <a:br>
              <a:rPr lang="en-US" sz="1600" dirty="0">
                <a:solidFill>
                  <a:schemeClr val="bg1"/>
                </a:solidFill>
              </a:rPr>
            </a:br>
            <a:r>
              <a:rPr lang="en-US" sz="1600" dirty="0" smtClean="0">
                <a:solidFill>
                  <a:schemeClr val="bg1"/>
                </a:solidFill>
              </a:rPr>
              <a:t>Overview </a:t>
            </a:r>
            <a:r>
              <a:rPr lang="en-US" sz="1600" dirty="0">
                <a:solidFill>
                  <a:schemeClr val="bg1"/>
                </a:solidFill>
              </a:rPr>
              <a:t>of Written Public Comments </a:t>
            </a:r>
            <a:br>
              <a:rPr lang="en-US" sz="1600" dirty="0">
                <a:solidFill>
                  <a:schemeClr val="bg1"/>
                </a:solidFill>
              </a:rPr>
            </a:br>
            <a:r>
              <a:rPr lang="en-US" sz="1600" dirty="0" smtClean="0">
                <a:solidFill>
                  <a:schemeClr val="bg1"/>
                </a:solidFill>
              </a:rPr>
              <a:t>Board </a:t>
            </a:r>
            <a:r>
              <a:rPr lang="en-US" sz="1600" dirty="0">
                <a:solidFill>
                  <a:schemeClr val="bg1"/>
                </a:solidFill>
              </a:rPr>
              <a:t>Discussion Regarding Removal of Robert E. Lee Statue </a:t>
            </a:r>
            <a:br>
              <a:rPr lang="en-US" sz="1600" dirty="0">
                <a:solidFill>
                  <a:schemeClr val="bg1"/>
                </a:solidFill>
              </a:rPr>
            </a:br>
            <a:r>
              <a:rPr lang="en-US" sz="1600" dirty="0" smtClean="0">
                <a:solidFill>
                  <a:schemeClr val="bg1"/>
                </a:solidFill>
              </a:rPr>
              <a:t>Next </a:t>
            </a:r>
            <a:r>
              <a:rPr lang="en-US" sz="1600" dirty="0">
                <a:solidFill>
                  <a:schemeClr val="bg1"/>
                </a:solidFill>
              </a:rPr>
              <a:t>Steps </a:t>
            </a:r>
            <a:endParaRPr lang="en-US" sz="1600" dirty="0" smtClean="0">
              <a:solidFill>
                <a:schemeClr val="bg1"/>
              </a:solidFill>
            </a:endParaRPr>
          </a:p>
          <a:p>
            <a:pPr algn="ctr"/>
            <a:endParaRPr lang="en-US" sz="1600" dirty="0" smtClean="0">
              <a:solidFill>
                <a:schemeClr val="bg1"/>
              </a:solidFill>
            </a:endParaRPr>
          </a:p>
          <a:p>
            <a:pPr algn="ctr"/>
            <a:r>
              <a:rPr lang="en-US" sz="1600" dirty="0" smtClean="0">
                <a:solidFill>
                  <a:schemeClr val="bg1"/>
                </a:solidFill>
              </a:rPr>
              <a:t>Adjourn</a:t>
            </a:r>
            <a:endParaRPr lang="en-US" dirty="0"/>
          </a:p>
        </p:txBody>
      </p:sp>
    </p:spTree>
    <p:extLst>
      <p:ext uri="{BB962C8B-B14F-4D97-AF65-F5344CB8AC3E}">
        <p14:creationId xmlns:p14="http://schemas.microsoft.com/office/powerpoint/2010/main" val="199936205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10800000" flipV="1">
            <a:off x="605443" y="1581149"/>
            <a:ext cx="8268260" cy="3896767"/>
          </a:xfrm>
        </p:spPr>
        <p:txBody>
          <a:bodyPr anchor="t">
            <a:normAutofit/>
          </a:bodyPr>
          <a:lstStyle/>
          <a:p>
            <a:r>
              <a:rPr lang="en-US" b="1" dirty="0">
                <a:solidFill>
                  <a:schemeClr val="bg1"/>
                </a:solidFill>
              </a:rPr>
              <a:t>Overview of </a:t>
            </a:r>
            <a:r>
              <a:rPr lang="en-US" b="1" dirty="0" smtClean="0">
                <a:solidFill>
                  <a:schemeClr val="bg1"/>
                </a:solidFill>
              </a:rPr>
              <a:t>Commission Responsibilities</a:t>
            </a:r>
            <a:br>
              <a:rPr lang="en-US" b="1" dirty="0" smtClean="0">
                <a:solidFill>
                  <a:schemeClr val="bg1"/>
                </a:solidFill>
              </a:rPr>
            </a:br>
            <a:r>
              <a:rPr lang="en-US" b="1" dirty="0" smtClean="0">
                <a:solidFill>
                  <a:schemeClr val="bg1"/>
                </a:solidFill>
              </a:rPr>
              <a:t/>
            </a:r>
            <a:br>
              <a:rPr lang="en-US" b="1" dirty="0" smtClean="0">
                <a:solidFill>
                  <a:schemeClr val="bg1"/>
                </a:solidFill>
              </a:rPr>
            </a:br>
            <a:r>
              <a:rPr lang="en-US" sz="2000" b="1" i="1" dirty="0" smtClean="0">
                <a:solidFill>
                  <a:schemeClr val="bg1"/>
                </a:solidFill>
              </a:rPr>
              <a:t>Julie Langan</a:t>
            </a:r>
            <a:endParaRPr lang="en-US" sz="2400" dirty="0">
              <a:solidFill>
                <a:schemeClr val="bg1"/>
              </a:solidFill>
              <a:latin typeface="+mn-lt"/>
            </a:endParaRPr>
          </a:p>
        </p:txBody>
      </p:sp>
      <p:grpSp>
        <p:nvGrpSpPr>
          <p:cNvPr id="12" name="Group 11"/>
          <p:cNvGrpSpPr/>
          <p:nvPr/>
        </p:nvGrpSpPr>
        <p:grpSpPr>
          <a:xfrm>
            <a:off x="0" y="5852160"/>
            <a:ext cx="12192001" cy="1005840"/>
            <a:chOff x="-90616" y="5852160"/>
            <a:chExt cx="12192001" cy="1005840"/>
          </a:xfrm>
        </p:grpSpPr>
        <p:grpSp>
          <p:nvGrpSpPr>
            <p:cNvPr id="13" name="Group 12"/>
            <p:cNvGrpSpPr/>
            <p:nvPr/>
          </p:nvGrpSpPr>
          <p:grpSpPr>
            <a:xfrm>
              <a:off x="-90616" y="5852160"/>
              <a:ext cx="12192001" cy="1005840"/>
              <a:chOff x="0" y="5852160"/>
              <a:chExt cx="12192001" cy="1005840"/>
            </a:xfrm>
          </p:grpSpPr>
          <p:sp>
            <p:nvSpPr>
              <p:cNvPr id="15" name="Rectangle 14"/>
              <p:cNvSpPr/>
              <p:nvPr/>
            </p:nvSpPr>
            <p:spPr>
              <a:xfrm>
                <a:off x="1" y="5852160"/>
                <a:ext cx="12192000" cy="1005840"/>
              </a:xfrm>
              <a:prstGeom prst="rect">
                <a:avLst/>
              </a:prstGeom>
              <a:solidFill>
                <a:srgbClr val="061F5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5852160"/>
                <a:ext cx="10058400" cy="1005840"/>
              </a:xfrm>
              <a:prstGeom prst="rect">
                <a:avLst/>
              </a:prstGeom>
            </p:spPr>
          </p:pic>
        </p:grpSp>
        <p:sp>
          <p:nvSpPr>
            <p:cNvPr id="14" name="TextBox 13"/>
            <p:cNvSpPr txBox="1"/>
            <p:nvPr/>
          </p:nvSpPr>
          <p:spPr>
            <a:xfrm>
              <a:off x="8222111" y="5893415"/>
              <a:ext cx="3798916" cy="369332"/>
            </a:xfrm>
            <a:prstGeom prst="rect">
              <a:avLst/>
            </a:prstGeom>
            <a:noFill/>
          </p:spPr>
          <p:txBody>
            <a:bodyPr wrap="square" rtlCol="0">
              <a:spAutoFit/>
            </a:bodyPr>
            <a:lstStyle/>
            <a:p>
              <a:pPr algn="ctr"/>
              <a:endParaRPr lang="en-US" dirty="0">
                <a:solidFill>
                  <a:schemeClr val="bg1"/>
                </a:solidFill>
              </a:endParaRPr>
            </a:p>
          </p:txBody>
        </p:sp>
      </p:grpSp>
      <p:sp>
        <p:nvSpPr>
          <p:cNvPr id="8" name="Rectangle 7"/>
          <p:cNvSpPr/>
          <p:nvPr/>
        </p:nvSpPr>
        <p:spPr>
          <a:xfrm>
            <a:off x="8535792" y="6031914"/>
            <a:ext cx="3372526" cy="646331"/>
          </a:xfrm>
          <a:prstGeom prst="rect">
            <a:avLst/>
          </a:prstGeom>
        </p:spPr>
        <p:txBody>
          <a:bodyPr wrap="none">
            <a:spAutoFit/>
          </a:bodyPr>
          <a:lstStyle/>
          <a:p>
            <a:pPr algn="ctr"/>
            <a:r>
              <a:rPr lang="en-US" dirty="0">
                <a:solidFill>
                  <a:schemeClr val="bg1"/>
                </a:solidFill>
              </a:rPr>
              <a:t>Commission for Historical Statues </a:t>
            </a:r>
            <a:r>
              <a:rPr lang="en-US" dirty="0" smtClean="0">
                <a:solidFill>
                  <a:schemeClr val="bg1"/>
                </a:solidFill>
              </a:rPr>
              <a:t/>
            </a:r>
            <a:br>
              <a:rPr lang="en-US" dirty="0" smtClean="0">
                <a:solidFill>
                  <a:schemeClr val="bg1"/>
                </a:solidFill>
              </a:rPr>
            </a:br>
            <a:r>
              <a:rPr lang="en-US" dirty="0" smtClean="0">
                <a:solidFill>
                  <a:schemeClr val="bg1"/>
                </a:solidFill>
              </a:rPr>
              <a:t>in </a:t>
            </a:r>
            <a:r>
              <a:rPr lang="en-US" dirty="0">
                <a:solidFill>
                  <a:schemeClr val="bg1"/>
                </a:solidFill>
              </a:rPr>
              <a:t>the United States </a:t>
            </a:r>
            <a:r>
              <a:rPr lang="en-US" dirty="0" smtClean="0">
                <a:solidFill>
                  <a:schemeClr val="bg1"/>
                </a:solidFill>
              </a:rPr>
              <a:t>Capitol</a:t>
            </a:r>
            <a:endParaRPr lang="en-US" dirty="0">
              <a:solidFill>
                <a:schemeClr val="bg1"/>
              </a:solidFill>
            </a:endParaRPr>
          </a:p>
        </p:txBody>
      </p:sp>
      <p:sp>
        <p:nvSpPr>
          <p:cNvPr id="4" name="TextBox 3"/>
          <p:cNvSpPr txBox="1"/>
          <p:nvPr/>
        </p:nvSpPr>
        <p:spPr>
          <a:xfrm>
            <a:off x="113579" y="5541927"/>
            <a:ext cx="6544395" cy="246221"/>
          </a:xfrm>
          <a:prstGeom prst="rect">
            <a:avLst/>
          </a:prstGeom>
          <a:noFill/>
        </p:spPr>
        <p:txBody>
          <a:bodyPr wrap="square" rtlCol="0">
            <a:spAutoFit/>
          </a:bodyPr>
          <a:lstStyle/>
          <a:p>
            <a:r>
              <a:rPr lang="en-US" sz="1000" dirty="0" smtClean="0">
                <a:solidFill>
                  <a:schemeClr val="bg1"/>
                </a:solidFill>
                <a:latin typeface="Arial" panose="020B0604020202020204" pitchFamily="34" charset="0"/>
                <a:cs typeface="Arial" panose="020B0604020202020204" pitchFamily="34" charset="0"/>
              </a:rPr>
              <a:t>Unless otherwise noted, all images are public domain or courtesy of the AOC</a:t>
            </a:r>
            <a:endParaRPr lang="en-US" sz="1000" dirty="0">
              <a:solidFill>
                <a:schemeClr val="bg1"/>
              </a:solidFill>
              <a:latin typeface="Arial" panose="020B0604020202020204" pitchFamily="34" charset="0"/>
              <a:cs typeface="Arial" panose="020B0604020202020204" pitchFamily="34" charset="0"/>
            </a:endParaRPr>
          </a:p>
        </p:txBody>
      </p:sp>
      <p:pic>
        <p:nvPicPr>
          <p:cNvPr id="11" name="Picture 10"/>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 y="-19050"/>
            <a:ext cx="12192001" cy="6877050"/>
          </a:xfrm>
          <a:prstGeom prst="rect">
            <a:avLst/>
          </a:prstGeom>
        </p:spPr>
      </p:pic>
      <p:sp>
        <p:nvSpPr>
          <p:cNvPr id="18" name="Title 1"/>
          <p:cNvSpPr txBox="1">
            <a:spLocks/>
          </p:cNvSpPr>
          <p:nvPr/>
        </p:nvSpPr>
        <p:spPr>
          <a:xfrm rot="10800000" flipV="1">
            <a:off x="757843" y="1733549"/>
            <a:ext cx="8268260" cy="3896767"/>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smtClean="0">
                <a:solidFill>
                  <a:schemeClr val="bg1"/>
                </a:solidFill>
                <a:latin typeface="+mn-lt"/>
              </a:rPr>
              <a:t>Overview of Commission Responsibilities</a:t>
            </a:r>
            <a:br>
              <a:rPr lang="en-US" b="1" dirty="0" smtClean="0">
                <a:solidFill>
                  <a:schemeClr val="bg1"/>
                </a:solidFill>
                <a:latin typeface="+mn-lt"/>
              </a:rPr>
            </a:br>
            <a:r>
              <a:rPr lang="en-US" b="1" dirty="0" smtClean="0">
                <a:solidFill>
                  <a:schemeClr val="bg1"/>
                </a:solidFill>
                <a:latin typeface="+mn-lt"/>
              </a:rPr>
              <a:t/>
            </a:r>
            <a:br>
              <a:rPr lang="en-US" b="1" dirty="0" smtClean="0">
                <a:solidFill>
                  <a:schemeClr val="bg1"/>
                </a:solidFill>
                <a:latin typeface="+mn-lt"/>
              </a:rPr>
            </a:br>
            <a:r>
              <a:rPr lang="en-US" sz="2000" b="1" i="1" dirty="0" smtClean="0">
                <a:solidFill>
                  <a:schemeClr val="bg1"/>
                </a:solidFill>
                <a:latin typeface="+mn-lt"/>
              </a:rPr>
              <a:t>Julie Langan</a:t>
            </a:r>
            <a:endParaRPr lang="en-US" sz="2400" dirty="0">
              <a:solidFill>
                <a:schemeClr val="bg1"/>
              </a:solidFill>
              <a:latin typeface="+mn-lt"/>
            </a:endParaRPr>
          </a:p>
        </p:txBody>
      </p:sp>
      <p:grpSp>
        <p:nvGrpSpPr>
          <p:cNvPr id="17" name="Group 16"/>
          <p:cNvGrpSpPr/>
          <p:nvPr/>
        </p:nvGrpSpPr>
        <p:grpSpPr>
          <a:xfrm>
            <a:off x="0" y="5852160"/>
            <a:ext cx="12192001" cy="1005840"/>
            <a:chOff x="0" y="5852160"/>
            <a:chExt cx="12192001" cy="1005840"/>
          </a:xfrm>
        </p:grpSpPr>
        <p:grpSp>
          <p:nvGrpSpPr>
            <p:cNvPr id="19" name="Group 18"/>
            <p:cNvGrpSpPr/>
            <p:nvPr/>
          </p:nvGrpSpPr>
          <p:grpSpPr>
            <a:xfrm>
              <a:off x="0" y="5852160"/>
              <a:ext cx="12192001" cy="1005840"/>
              <a:chOff x="-90616" y="5852160"/>
              <a:chExt cx="12192001" cy="1005840"/>
            </a:xfrm>
          </p:grpSpPr>
          <p:grpSp>
            <p:nvGrpSpPr>
              <p:cNvPr id="21" name="Group 20"/>
              <p:cNvGrpSpPr/>
              <p:nvPr/>
            </p:nvGrpSpPr>
            <p:grpSpPr>
              <a:xfrm>
                <a:off x="-90616" y="5852160"/>
                <a:ext cx="12192001" cy="1005840"/>
                <a:chOff x="0" y="5852160"/>
                <a:chExt cx="12192001" cy="1005840"/>
              </a:xfrm>
            </p:grpSpPr>
            <p:sp>
              <p:nvSpPr>
                <p:cNvPr id="23" name="Rectangle 22"/>
                <p:cNvSpPr/>
                <p:nvPr/>
              </p:nvSpPr>
              <p:spPr>
                <a:xfrm>
                  <a:off x="1" y="5852160"/>
                  <a:ext cx="12192000" cy="1005840"/>
                </a:xfrm>
                <a:prstGeom prst="rect">
                  <a:avLst/>
                </a:prstGeom>
                <a:solidFill>
                  <a:srgbClr val="061F5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4" name="Picture 2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5852160"/>
                  <a:ext cx="10058400" cy="1005840"/>
                </a:xfrm>
                <a:prstGeom prst="rect">
                  <a:avLst/>
                </a:prstGeom>
              </p:spPr>
            </p:pic>
          </p:grpSp>
          <p:sp>
            <p:nvSpPr>
              <p:cNvPr id="22" name="TextBox 21"/>
              <p:cNvSpPr txBox="1"/>
              <p:nvPr/>
            </p:nvSpPr>
            <p:spPr>
              <a:xfrm>
                <a:off x="8222111" y="5893415"/>
                <a:ext cx="3798916"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20" name="Rectangle 19"/>
            <p:cNvSpPr/>
            <p:nvPr/>
          </p:nvSpPr>
          <p:spPr>
            <a:xfrm>
              <a:off x="8535792" y="6031914"/>
              <a:ext cx="3372526"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Commission for Historical Statues </a:t>
              </a: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
              </a:r>
              <a:b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b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in </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the United States </a:t>
              </a: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Capitol</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25" name="TextBox 24"/>
          <p:cNvSpPr txBox="1"/>
          <p:nvPr/>
        </p:nvSpPr>
        <p:spPr>
          <a:xfrm>
            <a:off x="605442" y="5440677"/>
            <a:ext cx="6544395" cy="246221"/>
          </a:xfrm>
          <a:prstGeom prst="rect">
            <a:avLst/>
          </a:prstGeom>
          <a:noFill/>
        </p:spPr>
        <p:txBody>
          <a:bodyPr wrap="square" rtlCol="0">
            <a:spAutoFit/>
          </a:bodyPr>
          <a:lstStyle/>
          <a:p>
            <a:r>
              <a:rPr lang="en-US" sz="1000" dirty="0" smtClean="0">
                <a:solidFill>
                  <a:schemeClr val="bg1"/>
                </a:solidFill>
                <a:latin typeface="Arial" panose="020B0604020202020204" pitchFamily="34" charset="0"/>
                <a:cs typeface="Arial" panose="020B0604020202020204" pitchFamily="34" charset="0"/>
              </a:rPr>
              <a:t>Unless otherwise noted, all images are public domain or courtesy of the Architect of the Capitol</a:t>
            </a:r>
            <a:endParaRPr lang="en-US" sz="10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8625878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 y="-19050"/>
            <a:ext cx="12192001" cy="6877050"/>
          </a:xfrm>
          <a:prstGeom prst="rect">
            <a:avLst/>
          </a:prstGeom>
        </p:spPr>
      </p:pic>
      <p:sp>
        <p:nvSpPr>
          <p:cNvPr id="17" name="TextBox 16"/>
          <p:cNvSpPr txBox="1"/>
          <p:nvPr/>
        </p:nvSpPr>
        <p:spPr>
          <a:xfrm flipH="1">
            <a:off x="428625" y="-19049"/>
            <a:ext cx="11553466" cy="5871208"/>
          </a:xfrm>
          <a:prstGeom prst="rect">
            <a:avLst/>
          </a:prstGeom>
          <a:solidFill>
            <a:srgbClr val="800000">
              <a:alpha val="72941"/>
            </a:srgbClr>
          </a:solidFill>
        </p:spPr>
        <p:txBody>
          <a:bodyPr wrap="square" rtlCol="0">
            <a:normAutofit lnSpcReduction="10000"/>
          </a:bodyPr>
          <a:lstStyle/>
          <a:p>
            <a:pPr algn="ctr"/>
            <a:endParaRPr lang="en-US" sz="2800" dirty="0" smtClean="0">
              <a:solidFill>
                <a:schemeClr val="bg1"/>
              </a:solidFill>
            </a:endParaRPr>
          </a:p>
          <a:p>
            <a:pPr algn="ctr"/>
            <a:r>
              <a:rPr lang="en-US" sz="2800" dirty="0" smtClean="0">
                <a:solidFill>
                  <a:schemeClr val="bg1"/>
                </a:solidFill>
              </a:rPr>
              <a:t>HB </a:t>
            </a:r>
            <a:r>
              <a:rPr lang="en-US" sz="2800" dirty="0">
                <a:solidFill>
                  <a:schemeClr val="bg1"/>
                </a:solidFill>
              </a:rPr>
              <a:t>1406 Historical Statues in the United States Capitol, </a:t>
            </a:r>
            <a:endParaRPr lang="en-US" sz="2800" dirty="0" smtClean="0">
              <a:solidFill>
                <a:schemeClr val="bg1"/>
              </a:solidFill>
            </a:endParaRPr>
          </a:p>
          <a:p>
            <a:pPr algn="ctr"/>
            <a:r>
              <a:rPr lang="en-US" sz="2800" dirty="0" smtClean="0">
                <a:solidFill>
                  <a:schemeClr val="bg1"/>
                </a:solidFill>
              </a:rPr>
              <a:t>Commission </a:t>
            </a:r>
            <a:r>
              <a:rPr lang="en-US" sz="2800" dirty="0">
                <a:solidFill>
                  <a:schemeClr val="bg1"/>
                </a:solidFill>
              </a:rPr>
              <a:t>for; removal of Robert E. Lee </a:t>
            </a:r>
            <a:r>
              <a:rPr lang="en-US" sz="2800" dirty="0" smtClean="0">
                <a:solidFill>
                  <a:schemeClr val="bg1"/>
                </a:solidFill>
              </a:rPr>
              <a:t>statue</a:t>
            </a:r>
            <a:endParaRPr lang="en-US" sz="2800" dirty="0">
              <a:solidFill>
                <a:schemeClr val="bg1"/>
              </a:solidFill>
            </a:endParaRPr>
          </a:p>
          <a:p>
            <a:pPr algn="ctr"/>
            <a:endParaRPr lang="en-US" sz="2800" dirty="0">
              <a:solidFill>
                <a:schemeClr val="bg1"/>
              </a:solidFill>
            </a:endParaRPr>
          </a:p>
          <a:p>
            <a:pPr marL="457200" indent="-457200">
              <a:buFont typeface="Arial" panose="020B0604020202020204" pitchFamily="34" charset="0"/>
              <a:buChar char="•"/>
            </a:pPr>
            <a:r>
              <a:rPr lang="en-US" dirty="0" smtClean="0">
                <a:solidFill>
                  <a:schemeClr val="bg1"/>
                </a:solidFill>
              </a:rPr>
              <a:t>Appoint 3 citizen members – </a:t>
            </a:r>
            <a:r>
              <a:rPr lang="en-US" i="1" dirty="0" smtClean="0">
                <a:solidFill>
                  <a:schemeClr val="bg1"/>
                </a:solidFill>
              </a:rPr>
              <a:t>completed July 1</a:t>
            </a:r>
          </a:p>
          <a:p>
            <a:pPr marL="457200" indent="-457200">
              <a:buFont typeface="Arial" panose="020B0604020202020204" pitchFamily="34" charset="0"/>
              <a:buChar char="•"/>
            </a:pPr>
            <a:endParaRPr lang="en-US" dirty="0" smtClean="0">
              <a:solidFill>
                <a:schemeClr val="bg1"/>
              </a:solidFill>
            </a:endParaRPr>
          </a:p>
          <a:p>
            <a:pPr marL="457200" indent="-457200">
              <a:buFont typeface="Arial" panose="020B0604020202020204" pitchFamily="34" charset="0"/>
              <a:buChar char="•"/>
            </a:pPr>
            <a:r>
              <a:rPr lang="en-US" dirty="0" smtClean="0">
                <a:solidFill>
                  <a:schemeClr val="bg1"/>
                </a:solidFill>
              </a:rPr>
              <a:t>Determine </a:t>
            </a:r>
            <a:r>
              <a:rPr lang="en-US" dirty="0">
                <a:solidFill>
                  <a:schemeClr val="bg1"/>
                </a:solidFill>
              </a:rPr>
              <a:t>whether the Robert E. Lee statue in the National Statuary Hall Collection at the United States Capitol should be replaced </a:t>
            </a:r>
            <a:endParaRPr lang="en-US" dirty="0" smtClean="0">
              <a:solidFill>
                <a:schemeClr val="bg1"/>
              </a:solidFill>
            </a:endParaRPr>
          </a:p>
          <a:p>
            <a:pPr marL="457200" indent="-457200">
              <a:buFont typeface="Arial" panose="020B0604020202020204" pitchFamily="34" charset="0"/>
              <a:buChar char="•"/>
            </a:pPr>
            <a:endParaRPr lang="en-US" dirty="0" smtClean="0">
              <a:solidFill>
                <a:schemeClr val="bg1"/>
              </a:solidFill>
            </a:endParaRPr>
          </a:p>
          <a:p>
            <a:pPr marL="285750" indent="-285750">
              <a:buFont typeface="Arial" panose="020B0604020202020204" pitchFamily="34" charset="0"/>
              <a:buChar char="•"/>
            </a:pPr>
            <a:r>
              <a:rPr lang="en-US" dirty="0" smtClean="0">
                <a:solidFill>
                  <a:schemeClr val="bg1"/>
                </a:solidFill>
              </a:rPr>
              <a:t>    Hold </a:t>
            </a:r>
            <a:r>
              <a:rPr lang="en-US" dirty="0">
                <a:solidFill>
                  <a:schemeClr val="bg1"/>
                </a:solidFill>
              </a:rPr>
              <a:t>at least one public hearing prior to making </a:t>
            </a:r>
            <a:r>
              <a:rPr lang="en-US" dirty="0" smtClean="0">
                <a:solidFill>
                  <a:schemeClr val="bg1"/>
                </a:solidFill>
              </a:rPr>
              <a:t>a </a:t>
            </a:r>
            <a:r>
              <a:rPr lang="en-US" dirty="0">
                <a:solidFill>
                  <a:schemeClr val="bg1"/>
                </a:solidFill>
              </a:rPr>
              <a:t>recommendation to </a:t>
            </a:r>
            <a:r>
              <a:rPr lang="en-US" dirty="0" smtClean="0">
                <a:solidFill>
                  <a:schemeClr val="bg1"/>
                </a:solidFill>
              </a:rPr>
              <a:t>the</a:t>
            </a:r>
          </a:p>
          <a:p>
            <a:r>
              <a:rPr lang="en-US" dirty="0">
                <a:solidFill>
                  <a:schemeClr val="bg1"/>
                </a:solidFill>
              </a:rPr>
              <a:t> </a:t>
            </a:r>
            <a:r>
              <a:rPr lang="en-US" dirty="0" smtClean="0">
                <a:solidFill>
                  <a:schemeClr val="bg1"/>
                </a:solidFill>
              </a:rPr>
              <a:t>        General </a:t>
            </a:r>
            <a:r>
              <a:rPr lang="en-US" dirty="0">
                <a:solidFill>
                  <a:schemeClr val="bg1"/>
                </a:solidFill>
              </a:rPr>
              <a:t>Assembly </a:t>
            </a:r>
            <a:r>
              <a:rPr lang="en-US" dirty="0" smtClean="0">
                <a:solidFill>
                  <a:schemeClr val="bg1"/>
                </a:solidFill>
              </a:rPr>
              <a:t>regarding which Virginian </a:t>
            </a:r>
            <a:r>
              <a:rPr lang="en-US" dirty="0">
                <a:solidFill>
                  <a:schemeClr val="bg1"/>
                </a:solidFill>
              </a:rPr>
              <a:t>of historic renown </a:t>
            </a:r>
            <a:r>
              <a:rPr lang="en-US" dirty="0" smtClean="0">
                <a:solidFill>
                  <a:schemeClr val="bg1"/>
                </a:solidFill>
              </a:rPr>
              <a:t>should </a:t>
            </a:r>
            <a:r>
              <a:rPr lang="en-US" dirty="0">
                <a:solidFill>
                  <a:schemeClr val="bg1"/>
                </a:solidFill>
              </a:rPr>
              <a:t>replace </a:t>
            </a:r>
            <a:r>
              <a:rPr lang="en-US" dirty="0" smtClean="0">
                <a:solidFill>
                  <a:schemeClr val="bg1"/>
                </a:solidFill>
              </a:rPr>
              <a:t>the Lee statue </a:t>
            </a:r>
            <a:endParaRPr lang="en-US" dirty="0">
              <a:solidFill>
                <a:schemeClr val="bg1"/>
              </a:solidFill>
            </a:endParaRPr>
          </a:p>
          <a:p>
            <a:endParaRPr lang="en-US" dirty="0" smtClean="0">
              <a:solidFill>
                <a:schemeClr val="bg1"/>
              </a:solidFill>
            </a:endParaRPr>
          </a:p>
          <a:p>
            <a:pPr marL="457200" indent="-457200">
              <a:buFont typeface="Arial" panose="020B0604020202020204" pitchFamily="34" charset="0"/>
              <a:buChar char="•"/>
            </a:pPr>
            <a:r>
              <a:rPr lang="en-US" dirty="0" smtClean="0">
                <a:solidFill>
                  <a:schemeClr val="bg1"/>
                </a:solidFill>
              </a:rPr>
              <a:t>Select </a:t>
            </a:r>
            <a:r>
              <a:rPr lang="en-US" dirty="0">
                <a:solidFill>
                  <a:schemeClr val="bg1"/>
                </a:solidFill>
              </a:rPr>
              <a:t>a sculptor for the new statue, with preference given to a sculptor from </a:t>
            </a:r>
            <a:r>
              <a:rPr lang="en-US" dirty="0" smtClean="0">
                <a:solidFill>
                  <a:schemeClr val="bg1"/>
                </a:solidFill>
              </a:rPr>
              <a:t>Virginia</a:t>
            </a:r>
          </a:p>
          <a:p>
            <a:pPr marL="457200" indent="-457200">
              <a:buFont typeface="Arial" panose="020B0604020202020204" pitchFamily="34" charset="0"/>
              <a:buChar char="•"/>
            </a:pPr>
            <a:endParaRPr lang="en-US" dirty="0" smtClean="0">
              <a:solidFill>
                <a:schemeClr val="bg1"/>
              </a:solidFill>
            </a:endParaRPr>
          </a:p>
          <a:p>
            <a:pPr marL="457200" indent="-457200">
              <a:buFont typeface="Arial" panose="020B0604020202020204" pitchFamily="34" charset="0"/>
              <a:buChar char="•"/>
            </a:pPr>
            <a:r>
              <a:rPr lang="en-US" dirty="0" smtClean="0">
                <a:solidFill>
                  <a:schemeClr val="bg1"/>
                </a:solidFill>
              </a:rPr>
              <a:t>Estimate </a:t>
            </a:r>
            <a:r>
              <a:rPr lang="en-US" dirty="0">
                <a:solidFill>
                  <a:schemeClr val="bg1"/>
                </a:solidFill>
              </a:rPr>
              <a:t>the costs associated with the </a:t>
            </a:r>
            <a:r>
              <a:rPr lang="en-US" dirty="0" smtClean="0">
                <a:solidFill>
                  <a:schemeClr val="bg1"/>
                </a:solidFill>
              </a:rPr>
              <a:t>new statue, </a:t>
            </a:r>
            <a:r>
              <a:rPr lang="en-US" dirty="0">
                <a:solidFill>
                  <a:schemeClr val="bg1"/>
                </a:solidFill>
              </a:rPr>
              <a:t>including costs related to construction and placement of the new statue, for the removal and transfer of </a:t>
            </a:r>
            <a:r>
              <a:rPr lang="en-US" dirty="0" smtClean="0">
                <a:solidFill>
                  <a:schemeClr val="bg1"/>
                </a:solidFill>
              </a:rPr>
              <a:t>the Lee </a:t>
            </a:r>
            <a:r>
              <a:rPr lang="en-US" dirty="0">
                <a:solidFill>
                  <a:schemeClr val="bg1"/>
                </a:solidFill>
              </a:rPr>
              <a:t>statue, and for any unveiling ceremony of the new </a:t>
            </a:r>
            <a:r>
              <a:rPr lang="en-US" dirty="0" smtClean="0">
                <a:solidFill>
                  <a:schemeClr val="bg1"/>
                </a:solidFill>
              </a:rPr>
              <a:t>statue</a:t>
            </a:r>
          </a:p>
          <a:p>
            <a:pPr marL="457200" indent="-457200">
              <a:buFont typeface="Arial" panose="020B0604020202020204" pitchFamily="34" charset="0"/>
              <a:buChar char="•"/>
            </a:pPr>
            <a:endParaRPr lang="en-US" dirty="0" smtClean="0">
              <a:solidFill>
                <a:schemeClr val="bg1"/>
              </a:solidFill>
            </a:endParaRPr>
          </a:p>
          <a:p>
            <a:pPr marL="457200" indent="-457200">
              <a:buFont typeface="Arial" panose="020B0604020202020204" pitchFamily="34" charset="0"/>
              <a:buChar char="•"/>
            </a:pPr>
            <a:r>
              <a:rPr lang="en-US" dirty="0">
                <a:solidFill>
                  <a:schemeClr val="bg1"/>
                </a:solidFill>
              </a:rPr>
              <a:t>R</a:t>
            </a:r>
            <a:r>
              <a:rPr lang="en-US" dirty="0" smtClean="0">
                <a:solidFill>
                  <a:schemeClr val="bg1"/>
                </a:solidFill>
              </a:rPr>
              <a:t>ecommend </a:t>
            </a:r>
            <a:r>
              <a:rPr lang="en-US" dirty="0">
                <a:solidFill>
                  <a:schemeClr val="bg1"/>
                </a:solidFill>
              </a:rPr>
              <a:t>to the General Assembly a suitable state, local, or private nonprofit history museum in the Commonwealth for placement of the </a:t>
            </a:r>
            <a:r>
              <a:rPr lang="en-US" dirty="0" smtClean="0">
                <a:solidFill>
                  <a:schemeClr val="bg1"/>
                </a:solidFill>
              </a:rPr>
              <a:t>Lee </a:t>
            </a:r>
            <a:r>
              <a:rPr lang="en-US" dirty="0">
                <a:solidFill>
                  <a:schemeClr val="bg1"/>
                </a:solidFill>
              </a:rPr>
              <a:t>statue</a:t>
            </a:r>
            <a:r>
              <a:rPr lang="en-US" dirty="0" smtClean="0">
                <a:solidFill>
                  <a:schemeClr val="bg1"/>
                </a:solidFill>
              </a:rPr>
              <a:t>.</a:t>
            </a:r>
            <a:endParaRPr lang="en-US" dirty="0">
              <a:solidFill>
                <a:schemeClr val="bg1"/>
              </a:solidFill>
            </a:endParaRPr>
          </a:p>
        </p:txBody>
      </p:sp>
      <p:grpSp>
        <p:nvGrpSpPr>
          <p:cNvPr id="12" name="Group 11"/>
          <p:cNvGrpSpPr/>
          <p:nvPr/>
        </p:nvGrpSpPr>
        <p:grpSpPr>
          <a:xfrm>
            <a:off x="0" y="5852160"/>
            <a:ext cx="12192001" cy="1005840"/>
            <a:chOff x="-90616" y="5852160"/>
            <a:chExt cx="12192001" cy="1005840"/>
          </a:xfrm>
        </p:grpSpPr>
        <p:grpSp>
          <p:nvGrpSpPr>
            <p:cNvPr id="13" name="Group 12"/>
            <p:cNvGrpSpPr/>
            <p:nvPr/>
          </p:nvGrpSpPr>
          <p:grpSpPr>
            <a:xfrm>
              <a:off x="-90616" y="5852160"/>
              <a:ext cx="12192001" cy="1005840"/>
              <a:chOff x="0" y="5852160"/>
              <a:chExt cx="12192001" cy="1005840"/>
            </a:xfrm>
          </p:grpSpPr>
          <p:sp>
            <p:nvSpPr>
              <p:cNvPr id="15" name="Rectangle 14"/>
              <p:cNvSpPr/>
              <p:nvPr/>
            </p:nvSpPr>
            <p:spPr>
              <a:xfrm>
                <a:off x="1" y="5852160"/>
                <a:ext cx="12192000" cy="1005840"/>
              </a:xfrm>
              <a:prstGeom prst="rect">
                <a:avLst/>
              </a:prstGeom>
              <a:solidFill>
                <a:srgbClr val="061F5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5852160"/>
                <a:ext cx="10058400" cy="1005840"/>
              </a:xfrm>
              <a:prstGeom prst="rect">
                <a:avLst/>
              </a:prstGeom>
            </p:spPr>
          </p:pic>
        </p:grpSp>
        <p:sp>
          <p:nvSpPr>
            <p:cNvPr id="14" name="TextBox 13"/>
            <p:cNvSpPr txBox="1"/>
            <p:nvPr/>
          </p:nvSpPr>
          <p:spPr>
            <a:xfrm>
              <a:off x="8222111" y="5893415"/>
              <a:ext cx="3798916" cy="369332"/>
            </a:xfrm>
            <a:prstGeom prst="rect">
              <a:avLst/>
            </a:prstGeom>
            <a:noFill/>
          </p:spPr>
          <p:txBody>
            <a:bodyPr wrap="square" rtlCol="0">
              <a:spAutoFit/>
            </a:bodyPr>
            <a:lstStyle/>
            <a:p>
              <a:pPr algn="ctr"/>
              <a:endParaRPr lang="en-US" dirty="0">
                <a:solidFill>
                  <a:schemeClr val="bg1"/>
                </a:solidFill>
              </a:endParaRPr>
            </a:p>
          </p:txBody>
        </p:sp>
      </p:grpSp>
      <p:sp>
        <p:nvSpPr>
          <p:cNvPr id="8" name="Rectangle 7"/>
          <p:cNvSpPr/>
          <p:nvPr/>
        </p:nvSpPr>
        <p:spPr>
          <a:xfrm>
            <a:off x="8535792" y="6031914"/>
            <a:ext cx="3372526" cy="646331"/>
          </a:xfrm>
          <a:prstGeom prst="rect">
            <a:avLst/>
          </a:prstGeom>
        </p:spPr>
        <p:txBody>
          <a:bodyPr wrap="none">
            <a:spAutoFit/>
          </a:bodyPr>
          <a:lstStyle/>
          <a:p>
            <a:pPr algn="ctr"/>
            <a:r>
              <a:rPr lang="en-US" dirty="0">
                <a:solidFill>
                  <a:schemeClr val="bg1"/>
                </a:solidFill>
              </a:rPr>
              <a:t>Commission for Historical Statues </a:t>
            </a:r>
            <a:r>
              <a:rPr lang="en-US" dirty="0" smtClean="0">
                <a:solidFill>
                  <a:schemeClr val="bg1"/>
                </a:solidFill>
              </a:rPr>
              <a:t/>
            </a:r>
            <a:br>
              <a:rPr lang="en-US" dirty="0" smtClean="0">
                <a:solidFill>
                  <a:schemeClr val="bg1"/>
                </a:solidFill>
              </a:rPr>
            </a:br>
            <a:r>
              <a:rPr lang="en-US" dirty="0" smtClean="0">
                <a:solidFill>
                  <a:schemeClr val="bg1"/>
                </a:solidFill>
              </a:rPr>
              <a:t>in </a:t>
            </a:r>
            <a:r>
              <a:rPr lang="en-US" dirty="0">
                <a:solidFill>
                  <a:schemeClr val="bg1"/>
                </a:solidFill>
              </a:rPr>
              <a:t>the United States </a:t>
            </a:r>
            <a:r>
              <a:rPr lang="en-US" dirty="0" smtClean="0">
                <a:solidFill>
                  <a:schemeClr val="bg1"/>
                </a:solidFill>
              </a:rPr>
              <a:t>Capitol</a:t>
            </a:r>
            <a:endParaRPr lang="en-US" dirty="0">
              <a:solidFill>
                <a:schemeClr val="bg1"/>
              </a:solidFill>
            </a:endParaRPr>
          </a:p>
        </p:txBody>
      </p:sp>
    </p:spTree>
    <p:extLst>
      <p:ext uri="{BB962C8B-B14F-4D97-AF65-F5344CB8AC3E}">
        <p14:creationId xmlns:p14="http://schemas.microsoft.com/office/powerpoint/2010/main" val="325171089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3581</TotalTime>
  <Words>4240</Words>
  <Application>Microsoft Office PowerPoint</Application>
  <PresentationFormat>Widescreen</PresentationFormat>
  <Paragraphs>459</Paragraphs>
  <Slides>56</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56</vt:i4>
      </vt:variant>
    </vt:vector>
  </HeadingPairs>
  <TitlesOfParts>
    <vt:vector size="60" baseType="lpstr">
      <vt:lpstr>Arial</vt:lpstr>
      <vt:lpstr>Calibri</vt:lpstr>
      <vt:lpstr>Calibri Light</vt:lpstr>
      <vt:lpstr>Office Theme</vt:lpstr>
      <vt:lpstr> MEETING of the COMMISSION for HISTORICAL STATUES  in the UNITED STATES CAPITOL   9:30 a.m.   July 24, 2020  (this meeting will take place online)  </vt:lpstr>
      <vt:lpstr> MEETING of the COMMISSION for HISTORICAL STATUES  in the UNITED STATES CAPITOL   9:30 a.m.   July 24, 2020  (this meeting will take place online)  </vt:lpstr>
      <vt:lpstr> MEETING of the COMMISSION for HISTORICAL STATUES  in the UNITED STATES CAPITOL   9:30 a.m.   July 24, 2020  (this meeting will take place online)  </vt:lpstr>
      <vt:lpstr> MEETING of the COMMISSION for HISTORICAL STATUES  in the UNITED STATES CAPITOL   9:30 a.m.   July 24, 2020  (this meeting will take place online)  </vt:lpstr>
      <vt:lpstr> MEETING of the COMMISSION for HISTORICAL STATUES  in the UNITED STATES CAPITOL   9:30 a.m.   July 24, 2020  (this meeting will take place online)  </vt:lpstr>
      <vt:lpstr> MEETING of the COMMISSION for HISTORICAL STATUES  in the UNITED STATES CAPITOL   9:30 a.m.   July 24, 2020  (this meeting will take place online)  </vt:lpstr>
      <vt:lpstr> MEETING of the COMMISSION for HISTORICAL STATUES  in the UNITED STATES CAPITOL   9:30 a.m.   July 24, 2020  (this meeting will take place online)  </vt:lpstr>
      <vt:lpstr>Overview of Commission Responsibilities  Julie Langan</vt:lpstr>
      <vt:lpstr>PowerPoint Presentation</vt:lpstr>
      <vt:lpstr> MEETING of the COMMISSION for HISTORICAL STATUES  in the UNITED STATES CAPITOL   9:30 a.m.   July 24, 2020  (this meeting will take place online)  </vt:lpstr>
      <vt:lpstr>National Statuary Hall and the Robert E. Lee Statue  Jim Hare, DHR</vt:lpstr>
      <vt:lpstr> </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Native Virginians  Stephen Austin, TX Sam Houston,   TX Ephraim McDowell, KY Henry Clay, KY John E. Kenna, WV Francis Harrison Pierpont, WV John Sevier, TN Robert E. Lee, VA George Washington, VA      </vt:lpstr>
      <vt:lpstr> MEETING of the COMMISSION for HISTORICAL STATUES  in the UNITED STATES CAPITOL   9:30 a.m.   July 24, 2020  (this meeting will take place online)  </vt:lpstr>
      <vt:lpstr> MEETING of the COMMISSION for HISTORICAL STATUES  in the UNITED STATES CAPITOL   9:30 a.m.   July 24, 2020  (this meeting will take place online)  </vt:lpstr>
      <vt:lpstr>Overview of Statue Removal Process  Julie Langan</vt:lpstr>
      <vt:lpstr>PowerPoint Presentation</vt:lpstr>
      <vt:lpstr>PowerPoint Presentation</vt:lpstr>
      <vt:lpstr>PowerPoint Presentation</vt:lpstr>
      <vt:lpstr>PowerPoint Presentation</vt:lpstr>
      <vt:lpstr> MEETING of the COMMISSION for HISTORICAL STATUES  in the UNITED STATES CAPITOL   9:30 a.m.   July 24, 2020  (this meeting will take place online)  </vt:lpstr>
      <vt:lpstr> Public Comment</vt:lpstr>
      <vt:lpstr> MEETING of the COMMISSION for HISTORICAL STATUES  in the UNITED STATES CAPITOL   9:30 a.m.   July 24, 2020  (this meeting will take place online)  </vt:lpstr>
      <vt:lpstr>Overview of Written Public Comment  Julie Langan</vt:lpstr>
      <vt:lpstr>PowerPoint Presentation</vt:lpstr>
      <vt:lpstr>PowerPoint Presentation</vt:lpstr>
      <vt:lpstr>PowerPoint Presentation</vt:lpstr>
      <vt:lpstr> MEETING of the COMMISSION for HISTORICAL STATUES  in the UNITED STATES CAPITOL   9:30 a.m.   July 24, 2020  (this meeting will take place online)  </vt:lpstr>
      <vt:lpstr> Board Discussion Regarding Removal of the Robert E. Lee Statue  </vt:lpstr>
      <vt:lpstr> MEETING of the COMMISSION for HISTORICAL STATUES  in the UNITED STATES CAPITOL   9:30 a.m.   July 24, 2020  (this meeting will take place online)  </vt:lpstr>
      <vt:lpstr>PowerPoint Presentation</vt:lpstr>
      <vt:lpstr> MEETING of the COMMISSION for HISTORICAL STATUES  in the UNITED STATES CAPITOL   9:30 a.m.   July 24, 2020  (this meeting will take place online)  </vt:lpstr>
    </vt:vector>
  </TitlesOfParts>
  <Company>Virginia IT Infrastructure Partnership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American Evolution Adopted Markers</dc:title>
  <dc:creator>VITA Program</dc:creator>
  <cp:lastModifiedBy>VITA Program</cp:lastModifiedBy>
  <cp:revision>186</cp:revision>
  <dcterms:created xsi:type="dcterms:W3CDTF">2020-02-03T15:57:22Z</dcterms:created>
  <dcterms:modified xsi:type="dcterms:W3CDTF">2020-07-24T19:59:32Z</dcterms:modified>
</cp:coreProperties>
</file>